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270" r:id="rId3"/>
    <p:sldId id="288" r:id="rId4"/>
    <p:sldId id="289" r:id="rId5"/>
    <p:sldId id="271" r:id="rId6"/>
    <p:sldId id="273" r:id="rId7"/>
    <p:sldId id="275" r:id="rId8"/>
    <p:sldId id="276" r:id="rId9"/>
    <p:sldId id="283" r:id="rId10"/>
    <p:sldId id="278" r:id="rId11"/>
    <p:sldId id="284" r:id="rId12"/>
    <p:sldId id="290" r:id="rId13"/>
    <p:sldId id="285" r:id="rId14"/>
    <p:sldId id="282" r:id="rId15"/>
    <p:sldId id="280" r:id="rId16"/>
    <p:sldId id="281" r:id="rId17"/>
    <p:sldId id="291" r:id="rId18"/>
    <p:sldId id="277" r:id="rId19"/>
    <p:sldId id="279" r:id="rId20"/>
    <p:sldId id="287" r:id="rId21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  <p:cmAuthor id="2" name="Damir Nesic" initials="DN" lastIdx="2" clrIdx="1">
    <p:extLst>
      <p:ext uri="{19B8F6BF-5375-455C-9EA6-DF929625EA0E}">
        <p15:presenceInfo xmlns:p15="http://schemas.microsoft.com/office/powerpoint/2012/main" userId="S-1-5-21-1948194976-2510558922-1916008050-10616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9"/>
    <a:srgbClr val="65656C"/>
    <a:srgbClr val="D02F80"/>
    <a:srgbClr val="1954A6"/>
    <a:srgbClr val="5E87C0"/>
    <a:srgbClr val="2191C4"/>
    <a:srgbClr val="D95999"/>
    <a:srgbClr val="62922E"/>
    <a:srgbClr val="AFC92B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569" autoAdjust="0"/>
  </p:normalViewPr>
  <p:slideViewPr>
    <p:cSldViewPr snapToGrid="0">
      <p:cViewPr>
        <p:scale>
          <a:sx n="112" d="100"/>
          <a:sy n="112" d="100"/>
        </p:scale>
        <p:origin x="6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2019-09-09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2A2319-CD13-BE4D-9C63-5A9EBFDCE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40BA4-CF98-2846-8D40-8EA647BC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17B25-3466-4D4E-9932-2BC6E1D86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73EF2-0F29-FC4E-8D8C-6C9A6BED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E4CD63-A723-E743-A7FA-6B31200F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0825" y="4949520"/>
            <a:ext cx="205740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>
                <a:solidFill>
                  <a:srgbClr val="848489"/>
                </a:solidFill>
              </a:defRPr>
            </a:lvl1pPr>
          </a:lstStyle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44A7B9-8441-734E-B26B-9C9C5C04B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775" y="4949520"/>
            <a:ext cx="205740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rgbClr val="848489"/>
                </a:solidFill>
              </a:defRPr>
            </a:lvl1pPr>
          </a:lstStyle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png"/><Relationship Id="rId18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microsoft.com/office/2007/relationships/hdphoto" Target="../media/hdphoto1.wdp"/><Relationship Id="rId19" Type="http://schemas.openxmlformats.org/officeDocument/2006/relationships/image" Target="../media/image18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F11C3C-CCC9-3642-A8F3-F90CADF08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548" y="1091161"/>
            <a:ext cx="8181215" cy="643695"/>
          </a:xfrm>
        </p:spPr>
        <p:txBody>
          <a:bodyPr/>
          <a:lstStyle/>
          <a:p>
            <a:r>
              <a:rPr lang="en-US" sz="2800" b="0" dirty="0"/>
              <a:t>Modular Safety Cases for Product Lines based on</a:t>
            </a:r>
            <a:br>
              <a:rPr lang="en-US" sz="2800" b="0" dirty="0"/>
            </a:br>
            <a:r>
              <a:rPr lang="en-US" sz="2800" b="0" dirty="0"/>
              <a:t>Assume-Guarantee Contracts</a:t>
            </a:r>
            <a:endParaRPr lang="en-GB" sz="28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4F38668-52C0-3F4A-95F7-E69ABE602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890498"/>
            <a:ext cx="8181215" cy="9277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1600" u="sng" dirty="0" smtClean="0"/>
              <a:t>Damir </a:t>
            </a:r>
            <a:r>
              <a:rPr lang="sr-Latn-RS" sz="1600" u="sng" dirty="0" smtClean="0"/>
              <a:t>Nešić</a:t>
            </a:r>
            <a:r>
              <a:rPr lang="sr-Latn-RS" sz="1600" dirty="0" smtClean="0"/>
              <a:t>, Mattias N</a:t>
            </a:r>
            <a:r>
              <a:rPr lang="en-US" sz="1600" dirty="0" err="1" smtClean="0"/>
              <a:t>yberg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600" dirty="0" smtClean="0"/>
              <a:t>KTH Royal institute of technology, Stockholm, Sweden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600" dirty="0" smtClean="0"/>
              <a:t>Rigorous Systems Engineering group: </a:t>
            </a:r>
            <a:r>
              <a:rPr lang="en-US" sz="1600" u="sng" dirty="0" smtClean="0">
                <a:solidFill>
                  <a:schemeClr val="accent1"/>
                </a:solidFill>
              </a:rPr>
              <a:t>www.kth.se/itm/rse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09" y="3945546"/>
            <a:ext cx="1292771" cy="3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28495" r="3224" b="27754"/>
          <a:stretch/>
        </p:blipFill>
        <p:spPr>
          <a:xfrm>
            <a:off x="7070283" y="4552871"/>
            <a:ext cx="701222" cy="3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9961" r="8317" b="10354"/>
          <a:stretch/>
        </p:blipFill>
        <p:spPr>
          <a:xfrm>
            <a:off x="7716863" y="243318"/>
            <a:ext cx="1197115" cy="6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7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824">
        <p:fade/>
      </p:transition>
    </mc:Choice>
    <mc:Fallback>
      <p:transition spd="med" advTm="228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a Modular </a:t>
            </a:r>
            <a:r>
              <a:rPr lang="sv-SE" dirty="0" smtClean="0"/>
              <a:t>S</a:t>
            </a:r>
            <a:r>
              <a:rPr lang="en-US" dirty="0" err="1" smtClean="0"/>
              <a:t>afety</a:t>
            </a:r>
            <a:r>
              <a:rPr lang="en-US" dirty="0" smtClean="0"/>
              <a:t>-Case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lowchart: Process 5"/>
          <p:cNvSpPr/>
          <p:nvPr/>
        </p:nvSpPr>
        <p:spPr>
          <a:xfrm>
            <a:off x="3617838" y="1214126"/>
            <a:ext cx="1731003" cy="640569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7" name="Rectangle 6"/>
          <p:cNvSpPr/>
          <p:nvPr/>
        </p:nvSpPr>
        <p:spPr>
          <a:xfrm>
            <a:off x="3617838" y="998973"/>
            <a:ext cx="547662" cy="215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17838" y="1168814"/>
            <a:ext cx="1672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/>
              <a:t>1</a:t>
            </a:r>
            <a:endParaRPr lang="en-US" sz="1400" baseline="-25000" dirty="0" smtClean="0"/>
          </a:p>
          <a:p>
            <a:pPr algn="ctr"/>
            <a:r>
              <a:rPr lang="en-US" sz="1400" dirty="0" smtClean="0"/>
              <a:t>All configurations in the PL are safe</a:t>
            </a:r>
            <a:endParaRPr lang="en-US" sz="1400" dirty="0"/>
          </a:p>
        </p:txBody>
      </p:sp>
      <p:sp>
        <p:nvSpPr>
          <p:cNvPr id="12" name="Flowchart: Process 11"/>
          <p:cNvSpPr/>
          <p:nvPr/>
        </p:nvSpPr>
        <p:spPr>
          <a:xfrm>
            <a:off x="3617838" y="2356902"/>
            <a:ext cx="1731003" cy="640569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617838" y="2141749"/>
            <a:ext cx="547662" cy="215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17838" y="2297126"/>
            <a:ext cx="1672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2</a:t>
            </a:r>
          </a:p>
          <a:p>
            <a:pPr algn="ctr"/>
            <a:r>
              <a:rPr lang="en-US" sz="1400" dirty="0" smtClean="0"/>
              <a:t>C</a:t>
            </a:r>
            <a:r>
              <a:rPr lang="en-US" sz="1400" baseline="-25000" dirty="0" smtClean="0"/>
              <a:t>FLD</a:t>
            </a:r>
            <a:r>
              <a:rPr lang="en-US" sz="1400" dirty="0" smtClean="0"/>
              <a:t> is safe w.r.t. identified hazards</a:t>
            </a:r>
            <a:r>
              <a:rPr lang="en-US" sz="1400" baseline="-25000" dirty="0" smtClean="0"/>
              <a:t> </a:t>
            </a:r>
            <a:endParaRPr lang="en-US" sz="1400" baseline="-25000" dirty="0"/>
          </a:p>
        </p:txBody>
      </p:sp>
      <p:sp>
        <p:nvSpPr>
          <p:cNvPr id="18" name="Flowchart: Process 17"/>
          <p:cNvSpPr/>
          <p:nvPr/>
        </p:nvSpPr>
        <p:spPr>
          <a:xfrm>
            <a:off x="2943034" y="3499678"/>
            <a:ext cx="1134663" cy="640569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943034" y="3284525"/>
            <a:ext cx="366737" cy="215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13694" y="3453171"/>
            <a:ext cx="1164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/>
              <a:t>3</a:t>
            </a:r>
            <a:endParaRPr lang="en-US" sz="1400" baseline="-25000" dirty="0" smtClean="0"/>
          </a:p>
          <a:p>
            <a:pPr algn="ctr"/>
            <a:r>
              <a:rPr lang="en-US" sz="1400" dirty="0" smtClean="0"/>
              <a:t>G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mitigates hazard H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21" name="Flowchart: Process 20"/>
          <p:cNvSpPr/>
          <p:nvPr/>
        </p:nvSpPr>
        <p:spPr>
          <a:xfrm>
            <a:off x="4171188" y="3499678"/>
            <a:ext cx="1731003" cy="640569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4171188" y="3284525"/>
            <a:ext cx="547662" cy="215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15362" y="3450169"/>
            <a:ext cx="1842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/>
              <a:t>4</a:t>
            </a:r>
            <a:endParaRPr lang="en-US" sz="1400" baseline="-25000" dirty="0" smtClean="0"/>
          </a:p>
          <a:p>
            <a:pPr algn="ctr"/>
            <a:r>
              <a:rPr lang="en-US" sz="1400" dirty="0" smtClean="0"/>
              <a:t>C</a:t>
            </a:r>
            <a:r>
              <a:rPr lang="en-US" sz="1400" baseline="-25000" dirty="0" smtClean="0"/>
              <a:t>FLD</a:t>
            </a:r>
            <a:r>
              <a:rPr lang="en-US" sz="1400" dirty="0" smtClean="0"/>
              <a:t> satisfies (A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,G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 in each </a:t>
            </a:r>
            <a:r>
              <a:rPr lang="en-US" sz="1400" dirty="0" err="1" smtClean="0"/>
              <a:t>config</a:t>
            </a:r>
            <a:r>
              <a:rPr lang="en-US" sz="1400" dirty="0" smtClean="0"/>
              <a:t>.</a:t>
            </a:r>
            <a:endParaRPr lang="en-US" sz="1400" baseline="-25000" dirty="0"/>
          </a:p>
        </p:txBody>
      </p:sp>
      <p:cxnSp>
        <p:nvCxnSpPr>
          <p:cNvPr id="25" name="Straight Arrow Connector 24"/>
          <p:cNvCxnSpPr>
            <a:stCxn id="8" idx="2"/>
            <a:endCxn id="14" idx="0"/>
          </p:cNvCxnSpPr>
          <p:nvPr/>
        </p:nvCxnSpPr>
        <p:spPr>
          <a:xfrm>
            <a:off x="4454001" y="1907478"/>
            <a:ext cx="0" cy="389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20" idx="0"/>
          </p:cNvCxnSpPr>
          <p:nvPr/>
        </p:nvCxnSpPr>
        <p:spPr>
          <a:xfrm flipH="1">
            <a:off x="3495696" y="3035790"/>
            <a:ext cx="958305" cy="417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2"/>
            <a:endCxn id="23" idx="0"/>
          </p:cNvCxnSpPr>
          <p:nvPr/>
        </p:nvCxnSpPr>
        <p:spPr>
          <a:xfrm>
            <a:off x="4454001" y="3035790"/>
            <a:ext cx="582688" cy="414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>
            <a:off x="2620322" y="925626"/>
            <a:ext cx="264051" cy="929069"/>
          </a:xfrm>
          <a:prstGeom prst="leftBrace">
            <a:avLst>
              <a:gd name="adj1" fmla="val 212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2620322" y="2068402"/>
            <a:ext cx="264051" cy="929069"/>
          </a:xfrm>
          <a:prstGeom prst="leftBrace">
            <a:avLst>
              <a:gd name="adj1" fmla="val 212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81521" y="1134420"/>
            <a:ext cx="120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Argument about the PL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71876" y="2027374"/>
            <a:ext cx="2224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Argument about most abstract implementation entities (feature, item, function…)</a:t>
            </a:r>
            <a:endParaRPr lang="en-US" sz="1400" dirty="0"/>
          </a:p>
        </p:txBody>
      </p:sp>
      <p:cxnSp>
        <p:nvCxnSpPr>
          <p:cNvPr id="45" name="Straight Arrow Connector 44"/>
          <p:cNvCxnSpPr>
            <a:stCxn id="8" idx="2"/>
          </p:cNvCxnSpPr>
          <p:nvPr/>
        </p:nvCxnSpPr>
        <p:spPr>
          <a:xfrm>
            <a:off x="4454001" y="1907478"/>
            <a:ext cx="1178439" cy="38964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4" idx="2"/>
          </p:cNvCxnSpPr>
          <p:nvPr/>
        </p:nvCxnSpPr>
        <p:spPr>
          <a:xfrm>
            <a:off x="4454001" y="3035790"/>
            <a:ext cx="1251787" cy="3723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Flowchart: Process 48"/>
          <p:cNvSpPr/>
          <p:nvPr/>
        </p:nvSpPr>
        <p:spPr>
          <a:xfrm>
            <a:off x="6047428" y="3499678"/>
            <a:ext cx="1286676" cy="640569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6047428" y="3284525"/>
            <a:ext cx="366737" cy="215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18088" y="3453171"/>
            <a:ext cx="131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/>
              <a:t>5</a:t>
            </a:r>
            <a:endParaRPr lang="en-US" sz="1400" baseline="-25000" dirty="0" smtClean="0"/>
          </a:p>
          <a:p>
            <a:pPr algn="ctr"/>
            <a:r>
              <a:rPr lang="en-US" sz="1400" dirty="0" smtClean="0"/>
              <a:t>C</a:t>
            </a:r>
            <a:r>
              <a:rPr lang="en-US" sz="1400" baseline="-25000" dirty="0" smtClean="0"/>
              <a:t>FLD </a:t>
            </a:r>
            <a:r>
              <a:rPr lang="en-US" sz="1400" dirty="0" smtClean="0"/>
              <a:t>independence</a:t>
            </a:r>
            <a:endParaRPr lang="en-US" sz="1400" baseline="-25000" dirty="0"/>
          </a:p>
        </p:txBody>
      </p:sp>
      <p:sp>
        <p:nvSpPr>
          <p:cNvPr id="61" name="Left Brace 60"/>
          <p:cNvSpPr/>
          <p:nvPr/>
        </p:nvSpPr>
        <p:spPr>
          <a:xfrm rot="16200000">
            <a:off x="4901820" y="3510385"/>
            <a:ext cx="264051" cy="1736691"/>
          </a:xfrm>
          <a:prstGeom prst="leftBrace">
            <a:avLst>
              <a:gd name="adj1" fmla="val 346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850534" y="4407290"/>
            <a:ext cx="245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Modularization according to contracts and their allocation</a:t>
            </a:r>
            <a:endParaRPr lang="en-US" sz="1400" dirty="0"/>
          </a:p>
        </p:txBody>
      </p:sp>
      <p:cxnSp>
        <p:nvCxnSpPr>
          <p:cNvPr id="64" name="Straight Arrow Connector 63"/>
          <p:cNvCxnSpPr>
            <a:stCxn id="23" idx="2"/>
          </p:cNvCxnSpPr>
          <p:nvPr/>
        </p:nvCxnSpPr>
        <p:spPr>
          <a:xfrm flipH="1">
            <a:off x="4409440" y="4188833"/>
            <a:ext cx="627249" cy="129167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3" idx="2"/>
          </p:cNvCxnSpPr>
          <p:nvPr/>
        </p:nvCxnSpPr>
        <p:spPr>
          <a:xfrm>
            <a:off x="5036689" y="4188833"/>
            <a:ext cx="595751" cy="145293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ular Callout 67"/>
          <p:cNvSpPr/>
          <p:nvPr/>
        </p:nvSpPr>
        <p:spPr>
          <a:xfrm>
            <a:off x="6168887" y="1088701"/>
            <a:ext cx="2584174" cy="646198"/>
          </a:xfrm>
          <a:prstGeom prst="wedgeRoundRectCallout">
            <a:avLst>
              <a:gd name="adj1" fmla="val -88434"/>
              <a:gd name="adj2" fmla="val 10249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Vehicle</a:t>
            </a:r>
            <a:r>
              <a:rPr lang="en-US" dirty="0" smtClean="0"/>
              <a:t> </a:t>
            </a:r>
            <a:r>
              <a:rPr lang="en-US" b="1" dirty="0" smtClean="0"/>
              <a:t>composed of </a:t>
            </a:r>
            <a:r>
              <a:rPr lang="en-US" dirty="0" smtClean="0"/>
              <a:t>C</a:t>
            </a:r>
            <a:r>
              <a:rPr lang="en-US" baseline="-25000" dirty="0" smtClean="0"/>
              <a:t>FLD</a:t>
            </a:r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75" name="Rounded Rectangular Callout 74"/>
          <p:cNvSpPr/>
          <p:nvPr/>
        </p:nvSpPr>
        <p:spPr>
          <a:xfrm>
            <a:off x="6185004" y="2247306"/>
            <a:ext cx="2568057" cy="793183"/>
          </a:xfrm>
          <a:prstGeom prst="wedgeRoundRectCallout">
            <a:avLst>
              <a:gd name="adj1" fmla="val -98900"/>
              <a:gd name="adj2" fmla="val 5532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Modularization according to </a:t>
            </a:r>
            <a:r>
              <a:rPr lang="en-US" sz="1600" dirty="0" smtClean="0"/>
              <a:t>different concerns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22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8893">
        <p:fade/>
      </p:transition>
    </mc:Choice>
    <mc:Fallback>
      <p:transition spd="med" advTm="78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39" grpId="0" animBg="1"/>
      <p:bldP spid="42" grpId="0"/>
      <p:bldP spid="49" grpId="0" animBg="1"/>
      <p:bldP spid="50" grpId="0" animBg="1"/>
      <p:bldP spid="51" grpId="0"/>
      <p:bldP spid="61" grpId="0" animBg="1"/>
      <p:bldP spid="62" grpId="0"/>
      <p:bldP spid="68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lowchart: Process 78"/>
          <p:cNvSpPr/>
          <p:nvPr/>
        </p:nvSpPr>
        <p:spPr>
          <a:xfrm>
            <a:off x="176784" y="987552"/>
            <a:ext cx="2737104" cy="3807791"/>
          </a:xfrm>
          <a:prstGeom prst="flowChartProcess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Contract-based</a:t>
            </a:r>
            <a:r>
              <a:rPr lang="sv-SE" dirty="0" smtClean="0"/>
              <a:t> </a:t>
            </a:r>
            <a:r>
              <a:rPr lang="sv-SE" dirty="0" err="1" smtClean="0"/>
              <a:t>modules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6228646" y="1152877"/>
            <a:ext cx="1842653" cy="892878"/>
            <a:chOff x="2544408" y="1309651"/>
            <a:chExt cx="1842653" cy="892878"/>
          </a:xfrm>
        </p:grpSpPr>
        <p:sp>
          <p:nvSpPr>
            <p:cNvPr id="6" name="Flowchart: Process 5"/>
            <p:cNvSpPr/>
            <p:nvPr/>
          </p:nvSpPr>
          <p:spPr>
            <a:xfrm>
              <a:off x="2600234" y="1524804"/>
              <a:ext cx="1731003" cy="640569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0234" y="1309651"/>
              <a:ext cx="547662" cy="2151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4408" y="1463865"/>
              <a:ext cx="18426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smtClean="0"/>
                <a:t>M</a:t>
              </a:r>
              <a:r>
                <a:rPr lang="en-US" sz="1400" baseline="-25000" dirty="0" smtClean="0"/>
                <a:t>4</a:t>
              </a:r>
            </a:p>
            <a:p>
              <a:pPr algn="ctr"/>
              <a:r>
                <a:rPr lang="en-US" sz="1400" dirty="0" smtClean="0"/>
                <a:t>C</a:t>
              </a:r>
              <a:r>
                <a:rPr lang="en-US" sz="1400" baseline="-25000" dirty="0" smtClean="0"/>
                <a:t>FLD</a:t>
              </a:r>
              <a:r>
                <a:rPr lang="en-US" sz="1400" dirty="0" smtClean="0"/>
                <a:t> satisfies (A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in each </a:t>
              </a:r>
              <a:r>
                <a:rPr lang="en-US" sz="1400" dirty="0" err="1" smtClean="0"/>
                <a:t>config</a:t>
              </a:r>
              <a:r>
                <a:rPr lang="en-US" sz="1400" dirty="0" smtClean="0"/>
                <a:t>.</a:t>
              </a:r>
              <a:endParaRPr lang="en-US" sz="1400" baseline="-250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" y="1157108"/>
            <a:ext cx="2604837" cy="2338336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8" idx="0"/>
          </p:cNvCxnSpPr>
          <p:nvPr/>
        </p:nvCxnSpPr>
        <p:spPr>
          <a:xfrm flipH="1">
            <a:off x="7149973" y="884559"/>
            <a:ext cx="300686" cy="42253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3292221" y="2009195"/>
            <a:ext cx="1731003" cy="640569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2221" y="1794042"/>
            <a:ext cx="547662" cy="215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3611" y="1940720"/>
            <a:ext cx="1868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6</a:t>
            </a:r>
          </a:p>
          <a:p>
            <a:pPr algn="ctr"/>
            <a:r>
              <a:rPr lang="en-US" sz="1400" dirty="0" smtClean="0"/>
              <a:t>C</a:t>
            </a:r>
            <a:r>
              <a:rPr lang="en-US" sz="1400" baseline="-25000" dirty="0" smtClean="0"/>
              <a:t>ICL</a:t>
            </a:r>
            <a:r>
              <a:rPr lang="en-US" sz="1400" dirty="0" smtClean="0"/>
              <a:t> satisfies (A</a:t>
            </a:r>
            <a:r>
              <a:rPr lang="en-US" sz="1400" baseline="-25000" dirty="0" smtClean="0"/>
              <a:t>6</a:t>
            </a:r>
            <a:r>
              <a:rPr lang="en-US" sz="1400" dirty="0" smtClean="0"/>
              <a:t>,G</a:t>
            </a:r>
            <a:r>
              <a:rPr lang="en-US" sz="1400" baseline="-25000" dirty="0"/>
              <a:t>6</a:t>
            </a:r>
            <a:r>
              <a:rPr lang="en-US" sz="1400" dirty="0" smtClean="0"/>
              <a:t>) in each </a:t>
            </a:r>
            <a:r>
              <a:rPr lang="en-US" sz="1400" dirty="0" err="1" smtClean="0"/>
              <a:t>config</a:t>
            </a:r>
            <a:r>
              <a:rPr lang="en-US" sz="1400" dirty="0" smtClean="0"/>
              <a:t>.</a:t>
            </a:r>
            <a:endParaRPr lang="en-US" sz="1400" baseline="-25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185204" y="2717889"/>
            <a:ext cx="1897993" cy="890179"/>
            <a:chOff x="2516738" y="2645081"/>
            <a:chExt cx="1897993" cy="890179"/>
          </a:xfrm>
        </p:grpSpPr>
        <p:sp>
          <p:nvSpPr>
            <p:cNvPr id="15" name="Flowchart: Process 14"/>
            <p:cNvSpPr/>
            <p:nvPr/>
          </p:nvSpPr>
          <p:spPr>
            <a:xfrm>
              <a:off x="2600234" y="2860234"/>
              <a:ext cx="1731003" cy="640569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00234" y="2645081"/>
              <a:ext cx="547662" cy="2151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6738" y="2796596"/>
              <a:ext cx="18979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smtClean="0"/>
                <a:t>M</a:t>
              </a:r>
              <a:r>
                <a:rPr lang="en-US" sz="1400" baseline="-25000" dirty="0" smtClean="0"/>
                <a:t>6</a:t>
              </a:r>
            </a:p>
            <a:p>
              <a:pPr algn="ctr"/>
              <a:r>
                <a:rPr lang="en-US" sz="1400" dirty="0" smtClean="0"/>
                <a:t>C</a:t>
              </a:r>
              <a:r>
                <a:rPr lang="en-US" sz="1400" baseline="-25000" dirty="0" smtClean="0"/>
                <a:t>COO</a:t>
              </a:r>
              <a:r>
                <a:rPr lang="en-US" sz="1400" dirty="0" smtClean="0"/>
                <a:t> satisfies (A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) in each </a:t>
              </a:r>
              <a:r>
                <a:rPr lang="en-US" sz="1400" dirty="0" err="1" smtClean="0"/>
                <a:t>config</a:t>
              </a:r>
              <a:r>
                <a:rPr lang="en-US" sz="1400" dirty="0" smtClean="0"/>
                <a:t>.</a:t>
              </a:r>
              <a:endParaRPr lang="en-US" sz="1400" baseline="-25000" dirty="0"/>
            </a:p>
          </p:txBody>
        </p:sp>
      </p:grpSp>
      <p:sp>
        <p:nvSpPr>
          <p:cNvPr id="18" name="Flowchart: Process 17"/>
          <p:cNvSpPr/>
          <p:nvPr/>
        </p:nvSpPr>
        <p:spPr>
          <a:xfrm>
            <a:off x="6410335" y="3959767"/>
            <a:ext cx="1731003" cy="640569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0335" y="3744614"/>
            <a:ext cx="547662" cy="215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4509" y="3898828"/>
            <a:ext cx="1865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7</a:t>
            </a:r>
          </a:p>
          <a:p>
            <a:pPr algn="ctr"/>
            <a:r>
              <a:rPr lang="en-US" sz="1400" dirty="0" err="1" smtClean="0"/>
              <a:t>C</a:t>
            </a:r>
            <a:r>
              <a:rPr lang="en-US" sz="1400" baseline="-25000" dirty="0" err="1" smtClean="0"/>
              <a:t>Tank</a:t>
            </a:r>
            <a:r>
              <a:rPr lang="en-US" sz="1400" dirty="0" smtClean="0"/>
              <a:t> satisfies (A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,G</a:t>
            </a:r>
            <a:r>
              <a:rPr lang="en-US" sz="1400" baseline="-25000" dirty="0"/>
              <a:t>2</a:t>
            </a:r>
            <a:r>
              <a:rPr lang="en-US" sz="1400" dirty="0" smtClean="0"/>
              <a:t>) in each </a:t>
            </a:r>
            <a:r>
              <a:rPr lang="en-US" sz="1400" dirty="0" err="1" smtClean="0"/>
              <a:t>config</a:t>
            </a:r>
            <a:r>
              <a:rPr lang="en-US" sz="1400" dirty="0" smtClean="0"/>
              <a:t>.</a:t>
            </a:r>
            <a:endParaRPr lang="en-US" sz="1400" baseline="-25000" dirty="0"/>
          </a:p>
        </p:txBody>
      </p:sp>
      <p:sp>
        <p:nvSpPr>
          <p:cNvPr id="21" name="Flowchart: Process 20"/>
          <p:cNvSpPr/>
          <p:nvPr/>
        </p:nvSpPr>
        <p:spPr>
          <a:xfrm>
            <a:off x="4516658" y="4073090"/>
            <a:ext cx="1809779" cy="640569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0516" y="3857937"/>
            <a:ext cx="547662" cy="215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7534" y="4018975"/>
            <a:ext cx="1924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8</a:t>
            </a:r>
          </a:p>
          <a:p>
            <a:pPr algn="ctr"/>
            <a:r>
              <a:rPr lang="en-US" sz="1400" dirty="0" smtClean="0"/>
              <a:t>C</a:t>
            </a:r>
            <a:r>
              <a:rPr lang="en-US" sz="1400" baseline="-25000" dirty="0" smtClean="0"/>
              <a:t>E-SW</a:t>
            </a:r>
            <a:r>
              <a:rPr lang="en-US" sz="1400" dirty="0" smtClean="0"/>
              <a:t> </a:t>
            </a:r>
            <a:r>
              <a:rPr lang="en-US" sz="1400" dirty="0" smtClean="0"/>
              <a:t>satisfies (A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,G</a:t>
            </a:r>
            <a:r>
              <a:rPr lang="en-US" sz="1400" baseline="-25000" dirty="0"/>
              <a:t>4</a:t>
            </a:r>
            <a:r>
              <a:rPr lang="en-US" sz="1400" dirty="0" smtClean="0"/>
              <a:t>) in each </a:t>
            </a:r>
            <a:r>
              <a:rPr lang="en-US" sz="1400" dirty="0" err="1" smtClean="0"/>
              <a:t>config</a:t>
            </a:r>
            <a:r>
              <a:rPr lang="en-US" sz="1400" dirty="0" smtClean="0"/>
              <a:t>.</a:t>
            </a:r>
            <a:endParaRPr lang="en-US" sz="1400" baseline="-25000" dirty="0"/>
          </a:p>
        </p:txBody>
      </p:sp>
      <p:cxnSp>
        <p:nvCxnSpPr>
          <p:cNvPr id="30" name="Straight Arrow Connector 29"/>
          <p:cNvCxnSpPr>
            <a:stCxn id="8" idx="2"/>
            <a:endCxn id="72" idx="0"/>
          </p:cNvCxnSpPr>
          <p:nvPr/>
        </p:nvCxnSpPr>
        <p:spPr>
          <a:xfrm flipH="1">
            <a:off x="4159958" y="2045755"/>
            <a:ext cx="2990015" cy="9671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17" idx="0"/>
          </p:cNvCxnSpPr>
          <p:nvPr/>
        </p:nvCxnSpPr>
        <p:spPr>
          <a:xfrm flipH="1">
            <a:off x="6134201" y="2045755"/>
            <a:ext cx="1015772" cy="8236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2"/>
            <a:endCxn id="20" idx="0"/>
          </p:cNvCxnSpPr>
          <p:nvPr/>
        </p:nvCxnSpPr>
        <p:spPr>
          <a:xfrm>
            <a:off x="7149973" y="2045755"/>
            <a:ext cx="137338" cy="18530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23" idx="0"/>
          </p:cNvCxnSpPr>
          <p:nvPr/>
        </p:nvCxnSpPr>
        <p:spPr>
          <a:xfrm flipH="1">
            <a:off x="5419898" y="3608068"/>
            <a:ext cx="714303" cy="4109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3"/>
          <p:cNvSpPr txBox="1">
            <a:spLocks/>
          </p:cNvSpPr>
          <p:nvPr/>
        </p:nvSpPr>
        <p:spPr>
          <a:xfrm>
            <a:off x="6835775" y="4949520"/>
            <a:ext cx="205740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rgbClr val="8484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C338348D-F2D3-AB47-AE2A-1D59B1E58D6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"/>
          <a:stretch/>
        </p:blipFill>
        <p:spPr>
          <a:xfrm>
            <a:off x="247516" y="3553157"/>
            <a:ext cx="2607273" cy="1128921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225847" y="2866275"/>
            <a:ext cx="1868222" cy="885342"/>
            <a:chOff x="552236" y="2630271"/>
            <a:chExt cx="1868222" cy="885342"/>
          </a:xfrm>
        </p:grpSpPr>
        <p:sp>
          <p:nvSpPr>
            <p:cNvPr id="70" name="Flowchart: Process 69"/>
            <p:cNvSpPr/>
            <p:nvPr/>
          </p:nvSpPr>
          <p:spPr>
            <a:xfrm>
              <a:off x="620846" y="2845424"/>
              <a:ext cx="1731003" cy="640569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20846" y="2630271"/>
              <a:ext cx="547662" cy="2151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2236" y="2776949"/>
              <a:ext cx="18682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smtClean="0"/>
                <a:t>M</a:t>
              </a:r>
              <a:r>
                <a:rPr lang="en-US" sz="1400" baseline="-25000" dirty="0" smtClean="0"/>
                <a:t>5</a:t>
              </a:r>
            </a:p>
            <a:p>
              <a:pPr algn="ctr"/>
              <a:r>
                <a:rPr lang="en-US" sz="1400" dirty="0" smtClean="0"/>
                <a:t>C</a:t>
              </a:r>
              <a:r>
                <a:rPr lang="en-US" sz="1400" baseline="-25000" dirty="0" smtClean="0"/>
                <a:t>ICL</a:t>
              </a:r>
              <a:r>
                <a:rPr lang="en-US" sz="1400" dirty="0" smtClean="0"/>
                <a:t> satisfies (A</a:t>
              </a:r>
              <a:r>
                <a:rPr lang="en-US" sz="1400" baseline="-25000" dirty="0" smtClean="0"/>
                <a:t>5</a:t>
              </a:r>
              <a:r>
                <a:rPr lang="en-US" sz="1400" dirty="0" smtClean="0"/>
                <a:t>,G</a:t>
              </a:r>
              <a:r>
                <a:rPr lang="en-US" sz="1400" baseline="-25000" dirty="0"/>
                <a:t>5</a:t>
              </a:r>
              <a:r>
                <a:rPr lang="en-US" sz="1400" dirty="0" smtClean="0"/>
                <a:t>) in each </a:t>
              </a:r>
              <a:r>
                <a:rPr lang="en-US" sz="1400" dirty="0" err="1" smtClean="0"/>
                <a:t>config</a:t>
              </a:r>
              <a:r>
                <a:rPr lang="en-US" sz="1400" dirty="0" smtClean="0"/>
                <a:t>.</a:t>
              </a:r>
              <a:endParaRPr lang="en-US" sz="1400" baseline="-25000" dirty="0"/>
            </a:p>
          </p:txBody>
        </p:sp>
      </p:grpSp>
      <p:cxnSp>
        <p:nvCxnSpPr>
          <p:cNvPr id="75" name="Straight Arrow Connector 74"/>
          <p:cNvCxnSpPr>
            <a:stCxn id="14" idx="2"/>
            <a:endCxn id="72" idx="0"/>
          </p:cNvCxnSpPr>
          <p:nvPr/>
        </p:nvCxnSpPr>
        <p:spPr>
          <a:xfrm>
            <a:off x="4157722" y="2679384"/>
            <a:ext cx="2236" cy="333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4156848" y="1535034"/>
            <a:ext cx="300686" cy="42253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ular Callout 76"/>
          <p:cNvSpPr/>
          <p:nvPr/>
        </p:nvSpPr>
        <p:spPr>
          <a:xfrm>
            <a:off x="3921746" y="861447"/>
            <a:ext cx="2161358" cy="612648"/>
          </a:xfrm>
          <a:prstGeom prst="wedgeRoundRectCallout">
            <a:avLst>
              <a:gd name="adj1" fmla="val 30503"/>
              <a:gd name="adj2" fmla="val 210095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  <a:r>
              <a:rPr lang="en-US" sz="1400" baseline="-25000" dirty="0"/>
              <a:t>FLD </a:t>
            </a:r>
            <a:r>
              <a:rPr lang="en-US" sz="1400" baseline="-25000" dirty="0" smtClean="0"/>
              <a:t> </a:t>
            </a:r>
            <a:r>
              <a:rPr lang="en-US" sz="1400" b="1" dirty="0" smtClean="0"/>
              <a:t>composed of</a:t>
            </a:r>
            <a:r>
              <a:rPr lang="en-US" sz="1400" dirty="0" smtClean="0"/>
              <a:t> w.r.t. </a:t>
            </a:r>
            <a:r>
              <a:rPr lang="en-US" sz="1400" b="1" dirty="0" smtClean="0"/>
              <a:t>allocated</a:t>
            </a:r>
            <a:r>
              <a:rPr lang="en-US" sz="1400" dirty="0" smtClean="0"/>
              <a:t> contract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1184641" y="907971"/>
            <a:ext cx="7354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dirty="0" smtClean="0"/>
              <a:t>C</a:t>
            </a:r>
            <a:r>
              <a:rPr lang="en-US" sz="1500" baseline="-25000" dirty="0" smtClean="0"/>
              <a:t>Vehicle</a:t>
            </a:r>
            <a:endParaRPr lang="en-US" sz="1500" baseline="-25000" dirty="0"/>
          </a:p>
        </p:txBody>
      </p:sp>
      <p:sp>
        <p:nvSpPr>
          <p:cNvPr id="81" name="Flowchart: Process 80"/>
          <p:cNvSpPr/>
          <p:nvPr/>
        </p:nvSpPr>
        <p:spPr>
          <a:xfrm>
            <a:off x="7309717" y="2690451"/>
            <a:ext cx="1731003" cy="640569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309717" y="2475298"/>
            <a:ext cx="547662" cy="215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42668" y="2629512"/>
            <a:ext cx="1888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/>
              <a:t>8</a:t>
            </a:r>
            <a:endParaRPr lang="en-US" sz="1400" baseline="-25000" dirty="0" smtClean="0"/>
          </a:p>
          <a:p>
            <a:pPr algn="ctr"/>
            <a:r>
              <a:rPr lang="en-US" sz="1400" dirty="0" smtClean="0"/>
              <a:t>C</a:t>
            </a:r>
            <a:r>
              <a:rPr lang="en-US" sz="1400" baseline="-25000" dirty="0" smtClean="0"/>
              <a:t>BMS</a:t>
            </a:r>
            <a:r>
              <a:rPr lang="en-US" sz="1400" dirty="0" smtClean="0"/>
              <a:t> satisfies (A</a:t>
            </a:r>
            <a:r>
              <a:rPr lang="en-US" sz="1400" baseline="-25000" dirty="0" smtClean="0"/>
              <a:t>6</a:t>
            </a:r>
            <a:r>
              <a:rPr lang="en-US" sz="1400" dirty="0" smtClean="0"/>
              <a:t>,G</a:t>
            </a:r>
            <a:r>
              <a:rPr lang="en-US" sz="1400" baseline="-25000" dirty="0"/>
              <a:t>6</a:t>
            </a:r>
            <a:r>
              <a:rPr lang="en-US" sz="1400" dirty="0" smtClean="0"/>
              <a:t>) in each </a:t>
            </a:r>
            <a:r>
              <a:rPr lang="en-US" sz="1400" dirty="0" err="1" smtClean="0"/>
              <a:t>config</a:t>
            </a:r>
            <a:r>
              <a:rPr lang="en-US" sz="1400" dirty="0" smtClean="0"/>
              <a:t>.</a:t>
            </a:r>
            <a:endParaRPr lang="en-US" sz="1400" baseline="-25000" dirty="0"/>
          </a:p>
        </p:txBody>
      </p:sp>
      <p:cxnSp>
        <p:nvCxnSpPr>
          <p:cNvPr id="85" name="Straight Arrow Connector 84"/>
          <p:cNvCxnSpPr>
            <a:stCxn id="8" idx="2"/>
            <a:endCxn id="83" idx="0"/>
          </p:cNvCxnSpPr>
          <p:nvPr/>
        </p:nvCxnSpPr>
        <p:spPr>
          <a:xfrm>
            <a:off x="7149973" y="2045755"/>
            <a:ext cx="1036720" cy="583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9763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6564">
        <p:fade/>
      </p:transition>
    </mc:Choice>
    <mc:Fallback>
      <p:transition spd="med" advTm="96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77" grpId="0" animBg="1"/>
      <p:bldP spid="81" grpId="0" animBg="1"/>
      <p:bldP spid="82" grpId="0" animBg="1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lowchart: Process 78"/>
          <p:cNvSpPr/>
          <p:nvPr/>
        </p:nvSpPr>
        <p:spPr>
          <a:xfrm>
            <a:off x="176784" y="987552"/>
            <a:ext cx="2737104" cy="3807791"/>
          </a:xfrm>
          <a:prstGeom prst="flowChartProcess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Contract-based</a:t>
            </a:r>
            <a:r>
              <a:rPr lang="sv-SE" dirty="0" smtClean="0"/>
              <a:t> </a:t>
            </a:r>
            <a:r>
              <a:rPr lang="sv-SE" dirty="0" err="1" smtClean="0"/>
              <a:t>modules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6228646" y="1152877"/>
            <a:ext cx="1842653" cy="892878"/>
            <a:chOff x="2544408" y="1309651"/>
            <a:chExt cx="1842653" cy="892878"/>
          </a:xfrm>
        </p:grpSpPr>
        <p:sp>
          <p:nvSpPr>
            <p:cNvPr id="6" name="Flowchart: Process 5"/>
            <p:cNvSpPr/>
            <p:nvPr/>
          </p:nvSpPr>
          <p:spPr>
            <a:xfrm>
              <a:off x="2600234" y="1524804"/>
              <a:ext cx="1731003" cy="640569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0234" y="1309651"/>
              <a:ext cx="547662" cy="2151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4408" y="1463865"/>
              <a:ext cx="18426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smtClean="0"/>
                <a:t>M</a:t>
              </a:r>
              <a:r>
                <a:rPr lang="en-US" sz="1400" baseline="-25000" dirty="0" smtClean="0"/>
                <a:t>4</a:t>
              </a:r>
            </a:p>
            <a:p>
              <a:pPr algn="ctr"/>
              <a:r>
                <a:rPr lang="en-US" sz="1400" dirty="0" smtClean="0"/>
                <a:t>C</a:t>
              </a:r>
              <a:r>
                <a:rPr lang="en-US" sz="1400" baseline="-25000" dirty="0" smtClean="0"/>
                <a:t>FLD</a:t>
              </a:r>
              <a:r>
                <a:rPr lang="en-US" sz="1400" dirty="0" smtClean="0"/>
                <a:t> satisfies (A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in each </a:t>
              </a:r>
              <a:r>
                <a:rPr lang="en-US" sz="1400" dirty="0" err="1" smtClean="0"/>
                <a:t>config</a:t>
              </a:r>
              <a:r>
                <a:rPr lang="en-US" sz="1400" dirty="0" smtClean="0"/>
                <a:t>.</a:t>
              </a:r>
              <a:endParaRPr lang="en-US" sz="1400" baseline="-250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" y="1157108"/>
            <a:ext cx="2604838" cy="2338336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8" idx="0"/>
          </p:cNvCxnSpPr>
          <p:nvPr/>
        </p:nvCxnSpPr>
        <p:spPr>
          <a:xfrm flipH="1">
            <a:off x="7149973" y="884559"/>
            <a:ext cx="300686" cy="42253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3292221" y="2009195"/>
            <a:ext cx="1731003" cy="640569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2221" y="1794042"/>
            <a:ext cx="547662" cy="215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3611" y="1940720"/>
            <a:ext cx="1868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6</a:t>
            </a:r>
          </a:p>
          <a:p>
            <a:pPr algn="ctr"/>
            <a:r>
              <a:rPr lang="en-US" sz="1400" dirty="0" smtClean="0"/>
              <a:t>C</a:t>
            </a:r>
            <a:r>
              <a:rPr lang="en-US" sz="1400" baseline="-25000" dirty="0" smtClean="0"/>
              <a:t>ICL</a:t>
            </a:r>
            <a:r>
              <a:rPr lang="en-US" sz="1400" dirty="0" smtClean="0"/>
              <a:t> satisfies (A</a:t>
            </a:r>
            <a:r>
              <a:rPr lang="en-US" sz="1400" baseline="-25000" dirty="0" smtClean="0"/>
              <a:t>6</a:t>
            </a:r>
            <a:r>
              <a:rPr lang="en-US" sz="1400" dirty="0" smtClean="0"/>
              <a:t>,G</a:t>
            </a:r>
            <a:r>
              <a:rPr lang="en-US" sz="1400" baseline="-25000" dirty="0"/>
              <a:t>6</a:t>
            </a:r>
            <a:r>
              <a:rPr lang="en-US" sz="1400" dirty="0" smtClean="0"/>
              <a:t>) in each </a:t>
            </a:r>
            <a:r>
              <a:rPr lang="en-US" sz="1400" dirty="0" err="1" smtClean="0"/>
              <a:t>config</a:t>
            </a:r>
            <a:r>
              <a:rPr lang="en-US" sz="1400" dirty="0" smtClean="0"/>
              <a:t>.</a:t>
            </a:r>
            <a:endParaRPr lang="en-US" sz="1400" baseline="-25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185204" y="2717889"/>
            <a:ext cx="1897993" cy="855722"/>
            <a:chOff x="2516738" y="2645081"/>
            <a:chExt cx="1897993" cy="855722"/>
          </a:xfrm>
        </p:grpSpPr>
        <p:sp>
          <p:nvSpPr>
            <p:cNvPr id="15" name="Flowchart: Process 14"/>
            <p:cNvSpPr/>
            <p:nvPr/>
          </p:nvSpPr>
          <p:spPr>
            <a:xfrm>
              <a:off x="2600234" y="2860234"/>
              <a:ext cx="1731003" cy="640569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00234" y="2645081"/>
              <a:ext cx="547662" cy="2151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6738" y="2796596"/>
              <a:ext cx="1897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smtClean="0"/>
                <a:t>M</a:t>
              </a:r>
              <a:r>
                <a:rPr lang="en-US" sz="1400" baseline="-25000" dirty="0" smtClean="0"/>
                <a:t>6</a:t>
              </a:r>
            </a:p>
            <a:p>
              <a:pPr algn="ctr"/>
              <a:r>
                <a:rPr lang="en-US" sz="1400" dirty="0" smtClean="0"/>
                <a:t>C</a:t>
              </a:r>
              <a:r>
                <a:rPr lang="en-US" sz="1400" baseline="-25000" dirty="0" smtClean="0"/>
                <a:t>COO</a:t>
              </a:r>
              <a:r>
                <a:rPr lang="en-US" sz="1400" dirty="0" smtClean="0"/>
                <a:t> satisfies (A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) </a:t>
              </a:r>
              <a:endParaRPr lang="en-US" sz="1400" baseline="-25000" dirty="0"/>
            </a:p>
          </p:txBody>
        </p:sp>
      </p:grpSp>
      <p:sp>
        <p:nvSpPr>
          <p:cNvPr id="18" name="Flowchart: Process 17"/>
          <p:cNvSpPr/>
          <p:nvPr/>
        </p:nvSpPr>
        <p:spPr>
          <a:xfrm>
            <a:off x="6410335" y="3959767"/>
            <a:ext cx="1731003" cy="640569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0335" y="3744614"/>
            <a:ext cx="547662" cy="215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4509" y="3898828"/>
            <a:ext cx="1865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7</a:t>
            </a:r>
          </a:p>
          <a:p>
            <a:pPr algn="ctr"/>
            <a:r>
              <a:rPr lang="en-US" sz="1400" dirty="0" err="1" smtClean="0"/>
              <a:t>C</a:t>
            </a:r>
            <a:r>
              <a:rPr lang="en-US" sz="1400" baseline="-25000" dirty="0" err="1" smtClean="0"/>
              <a:t>Tank</a:t>
            </a:r>
            <a:r>
              <a:rPr lang="en-US" sz="1400" dirty="0" smtClean="0"/>
              <a:t> satisfies (A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,G</a:t>
            </a:r>
            <a:r>
              <a:rPr lang="en-US" sz="1400" baseline="-25000" dirty="0"/>
              <a:t>2</a:t>
            </a:r>
            <a:r>
              <a:rPr lang="en-US" sz="1400" dirty="0" smtClean="0"/>
              <a:t>) in each </a:t>
            </a:r>
            <a:r>
              <a:rPr lang="en-US" sz="1400" dirty="0" err="1" smtClean="0"/>
              <a:t>config</a:t>
            </a:r>
            <a:r>
              <a:rPr lang="en-US" sz="1400" dirty="0" smtClean="0"/>
              <a:t>.</a:t>
            </a:r>
            <a:endParaRPr lang="en-US" sz="1400" baseline="-25000" dirty="0"/>
          </a:p>
        </p:txBody>
      </p:sp>
      <p:cxnSp>
        <p:nvCxnSpPr>
          <p:cNvPr id="30" name="Straight Arrow Connector 29"/>
          <p:cNvCxnSpPr>
            <a:stCxn id="8" idx="2"/>
            <a:endCxn id="72" idx="0"/>
          </p:cNvCxnSpPr>
          <p:nvPr/>
        </p:nvCxnSpPr>
        <p:spPr>
          <a:xfrm flipH="1">
            <a:off x="4159958" y="2045755"/>
            <a:ext cx="2990015" cy="9671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2"/>
            <a:endCxn id="20" idx="0"/>
          </p:cNvCxnSpPr>
          <p:nvPr/>
        </p:nvCxnSpPr>
        <p:spPr>
          <a:xfrm>
            <a:off x="7149973" y="2045755"/>
            <a:ext cx="137338" cy="18530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23" idx="0"/>
          </p:cNvCxnSpPr>
          <p:nvPr/>
        </p:nvCxnSpPr>
        <p:spPr>
          <a:xfrm flipH="1">
            <a:off x="5460935" y="3553156"/>
            <a:ext cx="673266" cy="4589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3"/>
          <p:cNvSpPr txBox="1">
            <a:spLocks/>
          </p:cNvSpPr>
          <p:nvPr/>
        </p:nvSpPr>
        <p:spPr>
          <a:xfrm>
            <a:off x="6835775" y="4949520"/>
            <a:ext cx="205740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rgbClr val="8484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C338348D-F2D3-AB47-AE2A-1D59B1E58D6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"/>
          <a:stretch/>
        </p:blipFill>
        <p:spPr>
          <a:xfrm>
            <a:off x="247516" y="3553157"/>
            <a:ext cx="2607273" cy="1128921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225847" y="2866275"/>
            <a:ext cx="1868222" cy="885342"/>
            <a:chOff x="552236" y="2630271"/>
            <a:chExt cx="1868222" cy="885342"/>
          </a:xfrm>
        </p:grpSpPr>
        <p:sp>
          <p:nvSpPr>
            <p:cNvPr id="70" name="Flowchart: Process 69"/>
            <p:cNvSpPr/>
            <p:nvPr/>
          </p:nvSpPr>
          <p:spPr>
            <a:xfrm>
              <a:off x="620846" y="2845424"/>
              <a:ext cx="1731003" cy="640569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20846" y="2630271"/>
              <a:ext cx="547662" cy="2151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2236" y="2776949"/>
              <a:ext cx="18682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smtClean="0"/>
                <a:t>M</a:t>
              </a:r>
              <a:r>
                <a:rPr lang="en-US" sz="1400" baseline="-25000" dirty="0" smtClean="0"/>
                <a:t>5</a:t>
              </a:r>
            </a:p>
            <a:p>
              <a:pPr algn="ctr"/>
              <a:r>
                <a:rPr lang="en-US" sz="1400" dirty="0" smtClean="0"/>
                <a:t>C</a:t>
              </a:r>
              <a:r>
                <a:rPr lang="en-US" sz="1400" baseline="-25000" dirty="0" smtClean="0"/>
                <a:t>ICL</a:t>
              </a:r>
              <a:r>
                <a:rPr lang="en-US" sz="1400" dirty="0" smtClean="0"/>
                <a:t> satisfies (A</a:t>
              </a:r>
              <a:r>
                <a:rPr lang="en-US" sz="1400" baseline="-25000" dirty="0" smtClean="0"/>
                <a:t>5</a:t>
              </a:r>
              <a:r>
                <a:rPr lang="en-US" sz="1400" dirty="0" smtClean="0"/>
                <a:t>,G</a:t>
              </a:r>
              <a:r>
                <a:rPr lang="en-US" sz="1400" baseline="-25000" dirty="0"/>
                <a:t>5</a:t>
              </a:r>
              <a:r>
                <a:rPr lang="en-US" sz="1400" dirty="0" smtClean="0"/>
                <a:t>) in each </a:t>
              </a:r>
              <a:r>
                <a:rPr lang="en-US" sz="1400" dirty="0" err="1" smtClean="0"/>
                <a:t>config</a:t>
              </a:r>
              <a:r>
                <a:rPr lang="en-US" sz="1400" dirty="0" smtClean="0"/>
                <a:t>.</a:t>
              </a:r>
              <a:endParaRPr lang="en-US" sz="1400" baseline="-25000" dirty="0"/>
            </a:p>
          </p:txBody>
        </p:sp>
      </p:grpSp>
      <p:cxnSp>
        <p:nvCxnSpPr>
          <p:cNvPr id="75" name="Straight Arrow Connector 74"/>
          <p:cNvCxnSpPr>
            <a:stCxn id="14" idx="2"/>
            <a:endCxn id="72" idx="0"/>
          </p:cNvCxnSpPr>
          <p:nvPr/>
        </p:nvCxnSpPr>
        <p:spPr>
          <a:xfrm>
            <a:off x="4157722" y="2679384"/>
            <a:ext cx="2236" cy="333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4156848" y="1535034"/>
            <a:ext cx="300686" cy="42253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ular Callout 76"/>
          <p:cNvSpPr/>
          <p:nvPr/>
        </p:nvSpPr>
        <p:spPr>
          <a:xfrm>
            <a:off x="4307191" y="861447"/>
            <a:ext cx="1775912" cy="612648"/>
          </a:xfrm>
          <a:prstGeom prst="wedgeRoundRectCallout">
            <a:avLst>
              <a:gd name="adj1" fmla="val 30503"/>
              <a:gd name="adj2" fmla="val 210095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  <a:r>
              <a:rPr lang="en-US" sz="1400" baseline="-25000" dirty="0"/>
              <a:t>FLD </a:t>
            </a:r>
            <a:r>
              <a:rPr lang="en-US" sz="1400" baseline="-25000" dirty="0" smtClean="0"/>
              <a:t> </a:t>
            </a:r>
            <a:r>
              <a:rPr lang="en-US" sz="1400" b="1" dirty="0" smtClean="0"/>
              <a:t>composed of</a:t>
            </a:r>
            <a:r>
              <a:rPr lang="en-US" sz="1400" dirty="0" smtClean="0"/>
              <a:t> w.r.t. (A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,G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1184641" y="907971"/>
            <a:ext cx="7354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dirty="0" smtClean="0"/>
              <a:t>C</a:t>
            </a:r>
            <a:r>
              <a:rPr lang="en-US" sz="1500" baseline="-25000" dirty="0" smtClean="0"/>
              <a:t>Vehicle</a:t>
            </a:r>
            <a:endParaRPr lang="en-US" sz="1500" baseline="-25000" dirty="0"/>
          </a:p>
        </p:txBody>
      </p:sp>
      <p:sp>
        <p:nvSpPr>
          <p:cNvPr id="81" name="Flowchart: Process 80"/>
          <p:cNvSpPr/>
          <p:nvPr/>
        </p:nvSpPr>
        <p:spPr>
          <a:xfrm>
            <a:off x="7309717" y="2690451"/>
            <a:ext cx="1731003" cy="640569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309717" y="2475298"/>
            <a:ext cx="547662" cy="215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42668" y="2629512"/>
            <a:ext cx="188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/>
              <a:t>8</a:t>
            </a:r>
            <a:endParaRPr lang="en-US" sz="1400" baseline="-25000" dirty="0" smtClean="0"/>
          </a:p>
          <a:p>
            <a:pPr algn="ctr"/>
            <a:r>
              <a:rPr lang="en-US" sz="1400" dirty="0" smtClean="0"/>
              <a:t>C</a:t>
            </a:r>
            <a:r>
              <a:rPr lang="en-US" sz="1400" baseline="-25000" dirty="0" smtClean="0"/>
              <a:t>BMS</a:t>
            </a:r>
            <a:r>
              <a:rPr lang="en-US" sz="1400" dirty="0" smtClean="0"/>
              <a:t> satisfies (A</a:t>
            </a:r>
            <a:r>
              <a:rPr lang="en-US" sz="1400" baseline="-25000" dirty="0" smtClean="0"/>
              <a:t>6</a:t>
            </a:r>
            <a:r>
              <a:rPr lang="en-US" sz="1400" dirty="0" smtClean="0"/>
              <a:t>,G</a:t>
            </a:r>
            <a:r>
              <a:rPr lang="en-US" sz="1400" baseline="-25000" dirty="0"/>
              <a:t>6</a:t>
            </a:r>
            <a:r>
              <a:rPr lang="en-US" sz="1400" dirty="0" smtClean="0"/>
              <a:t>) </a:t>
            </a:r>
            <a:endParaRPr lang="en-US" sz="1400" baseline="-25000" dirty="0"/>
          </a:p>
        </p:txBody>
      </p:sp>
      <p:sp>
        <p:nvSpPr>
          <p:cNvPr id="45" name="Rectangle 44"/>
          <p:cNvSpPr/>
          <p:nvPr/>
        </p:nvSpPr>
        <p:spPr>
          <a:xfrm rot="2700000">
            <a:off x="7561622" y="2157494"/>
            <a:ext cx="109502" cy="1063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8" idx="2"/>
          </p:cNvCxnSpPr>
          <p:nvPr/>
        </p:nvCxnSpPr>
        <p:spPr>
          <a:xfrm>
            <a:off x="7149973" y="2045755"/>
            <a:ext cx="464224" cy="863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5" idx="2"/>
          </p:cNvCxnSpPr>
          <p:nvPr/>
        </p:nvCxnSpPr>
        <p:spPr>
          <a:xfrm>
            <a:off x="7578759" y="2248303"/>
            <a:ext cx="750232" cy="4014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7" idx="0"/>
          </p:cNvCxnSpPr>
          <p:nvPr/>
        </p:nvCxnSpPr>
        <p:spPr>
          <a:xfrm flipH="1">
            <a:off x="6134201" y="2262578"/>
            <a:ext cx="1433356" cy="6068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13076" y="2063945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 most one</a:t>
            </a:r>
            <a:endParaRPr lang="en-US" sz="1400" dirty="0"/>
          </a:p>
        </p:txBody>
      </p:sp>
      <p:sp>
        <p:nvSpPr>
          <p:cNvPr id="47" name="Rectangle 46"/>
          <p:cNvSpPr/>
          <p:nvPr/>
        </p:nvSpPr>
        <p:spPr>
          <a:xfrm>
            <a:off x="5185204" y="2649764"/>
            <a:ext cx="1897993" cy="1007836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Process 52"/>
          <p:cNvSpPr/>
          <p:nvPr/>
        </p:nvSpPr>
        <p:spPr>
          <a:xfrm>
            <a:off x="4516658" y="4073090"/>
            <a:ext cx="1809779" cy="640569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20516" y="3857937"/>
            <a:ext cx="547662" cy="215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57534" y="4018975"/>
            <a:ext cx="1924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8</a:t>
            </a:r>
          </a:p>
          <a:p>
            <a:pPr algn="ctr"/>
            <a:r>
              <a:rPr lang="en-US" sz="1400" dirty="0" smtClean="0"/>
              <a:t>C</a:t>
            </a:r>
            <a:r>
              <a:rPr lang="en-US" sz="1400" baseline="-25000" dirty="0" smtClean="0"/>
              <a:t>E-SW</a:t>
            </a:r>
            <a:r>
              <a:rPr lang="en-US" sz="1400" dirty="0" smtClean="0"/>
              <a:t> </a:t>
            </a:r>
            <a:r>
              <a:rPr lang="en-US" sz="1400" dirty="0" smtClean="0"/>
              <a:t>satisfies (A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,G</a:t>
            </a:r>
            <a:r>
              <a:rPr lang="en-US" sz="1400" baseline="-25000" dirty="0"/>
              <a:t>4</a:t>
            </a:r>
            <a:r>
              <a:rPr lang="en-US" sz="1400" dirty="0" smtClean="0"/>
              <a:t>) in each </a:t>
            </a:r>
            <a:r>
              <a:rPr lang="en-US" sz="1400" dirty="0" err="1" smtClean="0"/>
              <a:t>config</a:t>
            </a:r>
            <a:r>
              <a:rPr lang="en-US" sz="1400" dirty="0" smtClean="0"/>
              <a:t>.</a:t>
            </a:r>
            <a:endParaRPr lang="en-US" sz="1400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30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685">
        <p:fade/>
      </p:transition>
    </mc:Choice>
    <mc:Fallback>
      <p:transition spd="med" advTm="44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a contract-based module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lowchart: Process 5"/>
          <p:cNvSpPr/>
          <p:nvPr/>
        </p:nvSpPr>
        <p:spPr>
          <a:xfrm>
            <a:off x="1060463" y="1140779"/>
            <a:ext cx="7795895" cy="359006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()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0463" y="925626"/>
            <a:ext cx="743445" cy="215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4866876" y="2394016"/>
            <a:ext cx="1863554" cy="665579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81635" y="2545355"/>
            <a:ext cx="191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CBS of C</a:t>
            </a:r>
            <a:r>
              <a:rPr lang="en-US" sz="1200" baseline="-25000" dirty="0" smtClean="0"/>
              <a:t>COO</a:t>
            </a:r>
            <a:r>
              <a:rPr lang="en-US" sz="1200" dirty="0" smtClean="0"/>
              <a:t> for (A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,G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 satisfies structural constr.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41697" y="2354183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6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4</a:t>
            </a:r>
            <a:endParaRPr lang="en-US" sz="1200" baseline="-25000" dirty="0"/>
          </a:p>
        </p:txBody>
      </p:sp>
      <p:sp>
        <p:nvSpPr>
          <p:cNvPr id="14" name="Flowchart: Process 13"/>
          <p:cNvSpPr/>
          <p:nvPr/>
        </p:nvSpPr>
        <p:spPr>
          <a:xfrm>
            <a:off x="2888493" y="2394016"/>
            <a:ext cx="1833690" cy="658492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88493" y="2552571"/>
            <a:ext cx="197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Refines relations to A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,G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correspond to entailment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9353" y="2354183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/>
              <a:t>6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20" name="Flowchart: Process 19"/>
          <p:cNvSpPr/>
          <p:nvPr/>
        </p:nvSpPr>
        <p:spPr>
          <a:xfrm>
            <a:off x="1211508" y="2394016"/>
            <a:ext cx="1532292" cy="658492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271302" y="2550981"/>
            <a:ext cx="136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 configuration mismatches exist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175790" y="2354183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6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26" name="Flowchart: Process 25"/>
          <p:cNvSpPr/>
          <p:nvPr/>
        </p:nvSpPr>
        <p:spPr>
          <a:xfrm>
            <a:off x="4027184" y="1291068"/>
            <a:ext cx="1627249" cy="56243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060188" y="1434539"/>
            <a:ext cx="174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r>
              <a:rPr lang="en-US" sz="1200" baseline="-25000" dirty="0" smtClean="0"/>
              <a:t>COO</a:t>
            </a:r>
            <a:r>
              <a:rPr lang="en-US" sz="1200" dirty="0" smtClean="0"/>
              <a:t> satisfies (A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,G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 in each configuration</a:t>
            </a:r>
            <a:endParaRPr lang="en-US" sz="12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975238" y="1268201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/>
              <a:t>6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55" name="Flowchart: Process 54"/>
          <p:cNvSpPr/>
          <p:nvPr/>
        </p:nvSpPr>
        <p:spPr>
          <a:xfrm>
            <a:off x="6812615" y="2386929"/>
            <a:ext cx="1889984" cy="665579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828279" y="2545484"/>
            <a:ext cx="195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Subcomponents of C</a:t>
            </a:r>
            <a:r>
              <a:rPr lang="en-US" sz="1200" baseline="-25000" dirty="0" smtClean="0"/>
              <a:t>COO</a:t>
            </a:r>
            <a:r>
              <a:rPr lang="en-US" sz="1200" dirty="0" smtClean="0"/>
              <a:t> satisfy allocated contracts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773475" y="2354183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6</a:t>
            </a:r>
            <a:r>
              <a:rPr lang="sv-SE" sz="1200" dirty="0" smtClean="0"/>
              <a:t>:G</a:t>
            </a:r>
            <a:r>
              <a:rPr lang="sv-SE" sz="1200" baseline="-25000" dirty="0"/>
              <a:t>5</a:t>
            </a:r>
            <a:endParaRPr lang="en-US" sz="1200" baseline="-25000" dirty="0"/>
          </a:p>
        </p:txBody>
      </p:sp>
      <p:sp>
        <p:nvSpPr>
          <p:cNvPr id="61" name="Oval 60"/>
          <p:cNvSpPr/>
          <p:nvPr/>
        </p:nvSpPr>
        <p:spPr>
          <a:xfrm>
            <a:off x="1553685" y="3654593"/>
            <a:ext cx="857250" cy="8572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553685" y="3749393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/>
              <a:t>6</a:t>
            </a:r>
            <a:r>
              <a:rPr lang="sv-SE" sz="1200" dirty="0" smtClean="0"/>
              <a:t>:Sn</a:t>
            </a:r>
            <a:r>
              <a:rPr lang="sv-SE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1689602" y="3945548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/>
              <a:t>SMT </a:t>
            </a:r>
          </a:p>
          <a:p>
            <a:pPr algn="ctr"/>
            <a:r>
              <a:rPr lang="sv-SE" sz="1200" dirty="0" smtClean="0"/>
              <a:t>check</a:t>
            </a:r>
            <a:endParaRPr lang="en-US" sz="1200" dirty="0"/>
          </a:p>
        </p:txBody>
      </p:sp>
      <p:sp>
        <p:nvSpPr>
          <p:cNvPr id="64" name="Oval 63"/>
          <p:cNvSpPr/>
          <p:nvPr/>
        </p:nvSpPr>
        <p:spPr>
          <a:xfrm>
            <a:off x="2904157" y="3662127"/>
            <a:ext cx="857250" cy="8572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904157" y="3756927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/>
              <a:t>6</a:t>
            </a:r>
            <a:r>
              <a:rPr lang="sv-SE" sz="1200" dirty="0" smtClean="0"/>
              <a:t>:Sn</a:t>
            </a:r>
            <a:r>
              <a:rPr lang="sv-SE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3040074" y="395308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/>
              <a:t>SMT </a:t>
            </a:r>
          </a:p>
          <a:p>
            <a:pPr algn="ctr"/>
            <a:r>
              <a:rPr lang="sv-SE" sz="1200" dirty="0" smtClean="0"/>
              <a:t>check</a:t>
            </a:r>
            <a:endParaRPr lang="en-US" sz="1200" dirty="0"/>
          </a:p>
        </p:txBody>
      </p:sp>
      <p:sp>
        <p:nvSpPr>
          <p:cNvPr id="67" name="Oval 66"/>
          <p:cNvSpPr/>
          <p:nvPr/>
        </p:nvSpPr>
        <p:spPr>
          <a:xfrm>
            <a:off x="3864933" y="3654593"/>
            <a:ext cx="857250" cy="8572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864933" y="3749393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/>
              <a:t>6</a:t>
            </a:r>
            <a:r>
              <a:rPr lang="sv-SE" sz="1200" dirty="0" smtClean="0"/>
              <a:t>:Sn</a:t>
            </a:r>
            <a:r>
              <a:rPr lang="sv-SE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3932754" y="3959090"/>
            <a:ext cx="71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Expert review</a:t>
            </a:r>
            <a:endParaRPr lang="en-US" sz="1200" dirty="0"/>
          </a:p>
        </p:txBody>
      </p:sp>
      <p:sp>
        <p:nvSpPr>
          <p:cNvPr id="70" name="Oval 69"/>
          <p:cNvSpPr/>
          <p:nvPr/>
        </p:nvSpPr>
        <p:spPr>
          <a:xfrm>
            <a:off x="5305359" y="3571688"/>
            <a:ext cx="991403" cy="99140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408885" y="3648341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/>
              <a:t>6</a:t>
            </a:r>
            <a:r>
              <a:rPr lang="sv-SE" sz="1200" dirty="0" smtClean="0"/>
              <a:t>:Sn</a:t>
            </a:r>
            <a:r>
              <a:rPr lang="sv-SE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5282946" y="3909660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/>
              <a:t>Review /</a:t>
            </a:r>
          </a:p>
          <a:p>
            <a:pPr algn="ctr"/>
            <a:r>
              <a:rPr lang="sv-SE" sz="1200" dirty="0"/>
              <a:t>a</a:t>
            </a:r>
            <a:r>
              <a:rPr lang="sv-SE" sz="1200" dirty="0" smtClean="0"/>
              <a:t>uto. checks</a:t>
            </a:r>
            <a:endParaRPr lang="en-US" sz="1200" dirty="0"/>
          </a:p>
        </p:txBody>
      </p:sp>
      <p:sp>
        <p:nvSpPr>
          <p:cNvPr id="73" name="Flowchart: Process 72"/>
          <p:cNvSpPr/>
          <p:nvPr/>
        </p:nvSpPr>
        <p:spPr>
          <a:xfrm>
            <a:off x="6838099" y="3652407"/>
            <a:ext cx="1833690" cy="82004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6853763" y="3810962"/>
            <a:ext cx="188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r>
              <a:rPr lang="en-US" sz="1200" baseline="-25000" dirty="0" smtClean="0"/>
              <a:t>EST</a:t>
            </a:r>
            <a:r>
              <a:rPr lang="en-US" sz="1200" dirty="0" smtClean="0"/>
              <a:t> satisfies (A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,G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) in each configuration</a:t>
            </a:r>
            <a:endParaRPr lang="en-US" sz="1200" baseline="-250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6838099" y="4271037"/>
            <a:ext cx="1833690" cy="1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798959" y="3605261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6</a:t>
            </a:r>
            <a:r>
              <a:rPr lang="sv-SE" sz="1200" dirty="0" smtClean="0"/>
              <a:t>:G</a:t>
            </a:r>
            <a:r>
              <a:rPr lang="sv-SE" sz="1200" baseline="-25000" dirty="0"/>
              <a:t>6</a:t>
            </a:r>
            <a:endParaRPr lang="en-US" sz="1200" baseline="-25000" dirty="0"/>
          </a:p>
        </p:txBody>
      </p:sp>
      <p:sp>
        <p:nvSpPr>
          <p:cNvPr id="77" name="Flowchart: Process 76"/>
          <p:cNvSpPr/>
          <p:nvPr/>
        </p:nvSpPr>
        <p:spPr>
          <a:xfrm>
            <a:off x="6924795" y="4358159"/>
            <a:ext cx="208015" cy="8335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Process 77"/>
          <p:cNvSpPr/>
          <p:nvPr/>
        </p:nvSpPr>
        <p:spPr>
          <a:xfrm>
            <a:off x="6924795" y="4311267"/>
            <a:ext cx="105145" cy="45719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27" idx="2"/>
            <a:endCxn id="20" idx="0"/>
          </p:cNvCxnSpPr>
          <p:nvPr/>
        </p:nvCxnSpPr>
        <p:spPr>
          <a:xfrm flipH="1">
            <a:off x="1977654" y="1896204"/>
            <a:ext cx="2957454" cy="497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27" idx="2"/>
            <a:endCxn id="14" idx="0"/>
          </p:cNvCxnSpPr>
          <p:nvPr/>
        </p:nvCxnSpPr>
        <p:spPr>
          <a:xfrm flipH="1">
            <a:off x="3805338" y="1896204"/>
            <a:ext cx="1129770" cy="497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8" idx="0"/>
          </p:cNvCxnSpPr>
          <p:nvPr/>
        </p:nvCxnSpPr>
        <p:spPr>
          <a:xfrm>
            <a:off x="4931753" y="1890024"/>
            <a:ext cx="866900" cy="5039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7" idx="2"/>
            <a:endCxn id="55" idx="0"/>
          </p:cNvCxnSpPr>
          <p:nvPr/>
        </p:nvCxnSpPr>
        <p:spPr>
          <a:xfrm>
            <a:off x="4935108" y="1896204"/>
            <a:ext cx="2822499" cy="4907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0" idx="2"/>
            <a:endCxn id="61" idx="0"/>
          </p:cNvCxnSpPr>
          <p:nvPr/>
        </p:nvCxnSpPr>
        <p:spPr>
          <a:xfrm>
            <a:off x="1977654" y="3052508"/>
            <a:ext cx="4656" cy="60208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4" idx="2"/>
            <a:endCxn id="64" idx="0"/>
          </p:cNvCxnSpPr>
          <p:nvPr/>
        </p:nvCxnSpPr>
        <p:spPr>
          <a:xfrm flipH="1">
            <a:off x="3332782" y="3052508"/>
            <a:ext cx="472556" cy="60961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4" idx="2"/>
            <a:endCxn id="67" idx="0"/>
          </p:cNvCxnSpPr>
          <p:nvPr/>
        </p:nvCxnSpPr>
        <p:spPr>
          <a:xfrm>
            <a:off x="3805338" y="3052508"/>
            <a:ext cx="488220" cy="60208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" idx="2"/>
            <a:endCxn id="70" idx="0"/>
          </p:cNvCxnSpPr>
          <p:nvPr/>
        </p:nvCxnSpPr>
        <p:spPr>
          <a:xfrm>
            <a:off x="5798653" y="3059595"/>
            <a:ext cx="2408" cy="51209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5" idx="2"/>
            <a:endCxn id="73" idx="0"/>
          </p:cNvCxnSpPr>
          <p:nvPr/>
        </p:nvCxnSpPr>
        <p:spPr>
          <a:xfrm flipH="1">
            <a:off x="7754944" y="3052508"/>
            <a:ext cx="2663" cy="5998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944141" y="317592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(6)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5863234" y="313056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(10)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3161691" y="307435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⊧</a:t>
            </a:r>
            <a:endParaRPr lang="en-US" sz="2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098669" y="305250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⊧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757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1355">
        <p:fade/>
      </p:transition>
    </mc:Choice>
    <mc:Fallback>
      <p:transition spd="med" advTm="1013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previous approaches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safety requirement changes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22290" y="1800237"/>
            <a:ext cx="1239952" cy="1095864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1113" y="171497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FLD</a:t>
            </a:r>
            <a:endParaRPr lang="en-US" baseline="-25000" dirty="0"/>
          </a:p>
        </p:txBody>
      </p:sp>
      <p:sp>
        <p:nvSpPr>
          <p:cNvPr id="23" name="Chord 22"/>
          <p:cNvSpPr/>
          <p:nvPr/>
        </p:nvSpPr>
        <p:spPr>
          <a:xfrm rot="6869012">
            <a:off x="1278078" y="2198698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hord 23"/>
          <p:cNvSpPr/>
          <p:nvPr/>
        </p:nvSpPr>
        <p:spPr>
          <a:xfrm rot="6869012">
            <a:off x="1784749" y="2198698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2"/>
          <p:cNvSpPr/>
          <p:nvPr/>
        </p:nvSpPr>
        <p:spPr>
          <a:xfrm>
            <a:off x="1286196" y="2406252"/>
            <a:ext cx="932780" cy="384210"/>
          </a:xfrm>
          <a:custGeom>
            <a:avLst/>
            <a:gdLst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780" h="384210">
                <a:moveTo>
                  <a:pt x="0" y="169721"/>
                </a:moveTo>
                <a:cubicBezTo>
                  <a:pt x="0" y="75987"/>
                  <a:pt x="75987" y="0"/>
                  <a:pt x="169721" y="0"/>
                </a:cubicBezTo>
                <a:cubicBezTo>
                  <a:pt x="473184" y="50544"/>
                  <a:pt x="473381" y="50544"/>
                  <a:pt x="763059" y="0"/>
                </a:cubicBezTo>
                <a:cubicBezTo>
                  <a:pt x="856793" y="0"/>
                  <a:pt x="932780" y="75987"/>
                  <a:pt x="932780" y="169721"/>
                </a:cubicBezTo>
                <a:lnTo>
                  <a:pt x="932780" y="214489"/>
                </a:lnTo>
                <a:cubicBezTo>
                  <a:pt x="932780" y="308223"/>
                  <a:pt x="856793" y="384210"/>
                  <a:pt x="763059" y="384210"/>
                </a:cubicBezTo>
                <a:cubicBezTo>
                  <a:pt x="468786" y="329070"/>
                  <a:pt x="459400" y="329070"/>
                  <a:pt x="169721" y="384210"/>
                </a:cubicBezTo>
                <a:cubicBezTo>
                  <a:pt x="75987" y="384210"/>
                  <a:pt x="0" y="308223"/>
                  <a:pt x="0" y="214489"/>
                </a:cubicBezTo>
                <a:lnTo>
                  <a:pt x="0" y="16972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25095" y="241225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r>
              <a:rPr lang="sv-SE" baseline="-25000" dirty="0" smtClean="0"/>
              <a:t>1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1787507" y="241225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</a:t>
            </a:r>
            <a:r>
              <a:rPr lang="sv-SE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831032" y="207003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324361" y="207003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650549" y="2596920"/>
            <a:ext cx="208938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582642" y="23477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2758368" y="1797915"/>
            <a:ext cx="1239952" cy="1095864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077191" y="171265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FLD</a:t>
            </a:r>
            <a:endParaRPr lang="en-US" baseline="-25000" dirty="0"/>
          </a:p>
        </p:txBody>
      </p:sp>
      <p:sp>
        <p:nvSpPr>
          <p:cNvPr id="83" name="Chord 82"/>
          <p:cNvSpPr/>
          <p:nvPr/>
        </p:nvSpPr>
        <p:spPr>
          <a:xfrm rot="6869012">
            <a:off x="2914156" y="2196376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hord 83"/>
          <p:cNvSpPr/>
          <p:nvPr/>
        </p:nvSpPr>
        <p:spPr>
          <a:xfrm rot="6869012">
            <a:off x="3420827" y="2196376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22"/>
          <p:cNvSpPr/>
          <p:nvPr/>
        </p:nvSpPr>
        <p:spPr>
          <a:xfrm>
            <a:off x="2922274" y="2403930"/>
            <a:ext cx="932780" cy="384210"/>
          </a:xfrm>
          <a:custGeom>
            <a:avLst/>
            <a:gdLst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780" h="384210">
                <a:moveTo>
                  <a:pt x="0" y="169721"/>
                </a:moveTo>
                <a:cubicBezTo>
                  <a:pt x="0" y="75987"/>
                  <a:pt x="75987" y="0"/>
                  <a:pt x="169721" y="0"/>
                </a:cubicBezTo>
                <a:cubicBezTo>
                  <a:pt x="473184" y="50544"/>
                  <a:pt x="473381" y="50544"/>
                  <a:pt x="763059" y="0"/>
                </a:cubicBezTo>
                <a:cubicBezTo>
                  <a:pt x="856793" y="0"/>
                  <a:pt x="932780" y="75987"/>
                  <a:pt x="932780" y="169721"/>
                </a:cubicBezTo>
                <a:lnTo>
                  <a:pt x="932780" y="214489"/>
                </a:lnTo>
                <a:cubicBezTo>
                  <a:pt x="932780" y="308223"/>
                  <a:pt x="856793" y="384210"/>
                  <a:pt x="763059" y="384210"/>
                </a:cubicBezTo>
                <a:cubicBezTo>
                  <a:pt x="468786" y="329070"/>
                  <a:pt x="459400" y="329070"/>
                  <a:pt x="169721" y="384210"/>
                </a:cubicBezTo>
                <a:cubicBezTo>
                  <a:pt x="75987" y="384210"/>
                  <a:pt x="0" y="308223"/>
                  <a:pt x="0" y="214489"/>
                </a:cubicBezTo>
                <a:lnTo>
                  <a:pt x="0" y="16972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961173" y="240993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r>
              <a:rPr lang="sv-SE" baseline="-25000" dirty="0" smtClean="0"/>
              <a:t>1</a:t>
            </a:r>
            <a:endParaRPr lang="en-US" baseline="-25000" dirty="0"/>
          </a:p>
        </p:txBody>
      </p:sp>
      <p:sp>
        <p:nvSpPr>
          <p:cNvPr id="87" name="TextBox 86"/>
          <p:cNvSpPr txBox="1"/>
          <p:nvPr/>
        </p:nvSpPr>
        <p:spPr>
          <a:xfrm>
            <a:off x="3423585" y="24099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G’</a:t>
            </a:r>
            <a:r>
              <a:rPr lang="sv-SE" baseline="-25000" dirty="0" smtClean="0"/>
              <a:t>1</a:t>
            </a:r>
            <a:endParaRPr lang="en-US" baseline="30000" dirty="0"/>
          </a:p>
        </p:txBody>
      </p:sp>
      <p:sp>
        <p:nvSpPr>
          <p:cNvPr id="88" name="TextBox 87"/>
          <p:cNvSpPr txBox="1"/>
          <p:nvPr/>
        </p:nvSpPr>
        <p:spPr>
          <a:xfrm>
            <a:off x="3467110" y="2067711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2960439" y="2067711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3286627" y="2594598"/>
            <a:ext cx="208938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218720" y="234542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</a:t>
            </a:r>
            <a:endParaRPr lang="en-US" sz="1400" dirty="0"/>
          </a:p>
        </p:txBody>
      </p:sp>
      <p:sp>
        <p:nvSpPr>
          <p:cNvPr id="92" name="Right Arrow 91"/>
          <p:cNvSpPr/>
          <p:nvPr/>
        </p:nvSpPr>
        <p:spPr>
          <a:xfrm>
            <a:off x="2443734" y="2268761"/>
            <a:ext cx="280477" cy="15332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22290" y="3118899"/>
            <a:ext cx="28760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G</a:t>
            </a:r>
            <a:r>
              <a:rPr lang="sv-SE" sz="1600" b="1" baseline="-25000" dirty="0" smtClean="0"/>
              <a:t>1</a:t>
            </a:r>
            <a:r>
              <a:rPr lang="sv-SE" sz="1600" b="1" dirty="0" smtClean="0"/>
              <a:t>:</a:t>
            </a:r>
            <a:r>
              <a:rPr lang="sv-SE" dirty="0" smtClean="0"/>
              <a:t> </a:t>
            </a:r>
            <a:r>
              <a:rPr lang="en-US" sz="1400" dirty="0" smtClean="0"/>
              <a:t>”The indicated fuel volume corresponds to ±10% of the volume in the fuel tank</a:t>
            </a:r>
            <a:r>
              <a:rPr lang="en-US" sz="1400" dirty="0" smtClean="0"/>
              <a:t>”.</a:t>
            </a:r>
          </a:p>
          <a:p>
            <a:endParaRPr lang="en-US" sz="1400" dirty="0" smtClean="0"/>
          </a:p>
          <a:p>
            <a:r>
              <a:rPr lang="sv-SE" sz="1600" b="1" dirty="0" smtClean="0"/>
              <a:t>G’</a:t>
            </a:r>
            <a:r>
              <a:rPr lang="sv-SE" sz="1600" b="1" baseline="-25000" dirty="0" smtClean="0"/>
              <a:t>1</a:t>
            </a:r>
            <a:r>
              <a:rPr lang="sv-SE" sz="1600" b="1" dirty="0"/>
              <a:t>:</a:t>
            </a:r>
            <a:r>
              <a:rPr lang="sv-SE" sz="1400" dirty="0"/>
              <a:t> </a:t>
            </a:r>
            <a:r>
              <a:rPr lang="en-US" sz="1400" dirty="0"/>
              <a:t>”The indicated fuel volume corresponds to </a:t>
            </a:r>
            <a:r>
              <a:rPr lang="en-US" sz="1400" dirty="0" smtClean="0"/>
              <a:t>±8% </a:t>
            </a:r>
            <a:r>
              <a:rPr lang="en-US" sz="1400" dirty="0"/>
              <a:t>of the volume in the fuel tank”.</a:t>
            </a:r>
            <a:endParaRPr lang="en-US" sz="1400" dirty="0" smtClean="0"/>
          </a:p>
        </p:txBody>
      </p:sp>
      <p:sp>
        <p:nvSpPr>
          <p:cNvPr id="95" name="Flowchart: Process 94"/>
          <p:cNvSpPr/>
          <p:nvPr/>
        </p:nvSpPr>
        <p:spPr>
          <a:xfrm>
            <a:off x="4705105" y="1817133"/>
            <a:ext cx="1731003" cy="640569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705105" y="1601980"/>
            <a:ext cx="547662" cy="215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625217" y="1751702"/>
            <a:ext cx="1907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4</a:t>
            </a:r>
          </a:p>
          <a:p>
            <a:pPr algn="ctr"/>
            <a:r>
              <a:rPr lang="en-US" sz="1400" dirty="0" smtClean="0"/>
              <a:t>C</a:t>
            </a:r>
            <a:r>
              <a:rPr lang="en-US" sz="1400" baseline="-25000" dirty="0" smtClean="0"/>
              <a:t>FLD</a:t>
            </a:r>
            <a:r>
              <a:rPr lang="en-US" sz="1400" dirty="0" smtClean="0"/>
              <a:t> satisfies (A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,G’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 in each configuration</a:t>
            </a:r>
            <a:endParaRPr lang="en-US" sz="1400" baseline="-25000" dirty="0"/>
          </a:p>
        </p:txBody>
      </p:sp>
      <p:sp>
        <p:nvSpPr>
          <p:cNvPr id="99" name="Flowchart: Process 98"/>
          <p:cNvSpPr/>
          <p:nvPr/>
        </p:nvSpPr>
        <p:spPr>
          <a:xfrm>
            <a:off x="4718507" y="3263565"/>
            <a:ext cx="1731003" cy="640569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718507" y="3048412"/>
            <a:ext cx="547662" cy="215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05766" y="3198193"/>
            <a:ext cx="1946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6</a:t>
            </a:r>
          </a:p>
          <a:p>
            <a:pPr algn="ctr"/>
            <a:r>
              <a:rPr lang="en-US" sz="1400" dirty="0" smtClean="0"/>
              <a:t>C</a:t>
            </a:r>
            <a:r>
              <a:rPr lang="en-US" sz="1400" baseline="-25000" dirty="0" smtClean="0"/>
              <a:t>COO</a:t>
            </a:r>
            <a:r>
              <a:rPr lang="en-US" sz="1400" dirty="0" smtClean="0"/>
              <a:t> satisfies (A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,G’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 in each </a:t>
            </a:r>
            <a:r>
              <a:rPr lang="en-US" sz="1400" dirty="0" err="1" smtClean="0"/>
              <a:t>config</a:t>
            </a:r>
            <a:r>
              <a:rPr lang="en-US" sz="1400" dirty="0" smtClean="0"/>
              <a:t>.</a:t>
            </a:r>
            <a:endParaRPr lang="en-US" sz="1400" baseline="-25000" dirty="0"/>
          </a:p>
        </p:txBody>
      </p:sp>
      <p:cxnSp>
        <p:nvCxnSpPr>
          <p:cNvPr id="103" name="Straight Arrow Connector 102"/>
          <p:cNvCxnSpPr>
            <a:stCxn id="97" idx="2"/>
            <a:endCxn id="101" idx="0"/>
          </p:cNvCxnSpPr>
          <p:nvPr/>
        </p:nvCxnSpPr>
        <p:spPr>
          <a:xfrm flipH="1">
            <a:off x="5579110" y="2490366"/>
            <a:ext cx="1" cy="707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ular Callout 103"/>
          <p:cNvSpPr/>
          <p:nvPr/>
        </p:nvSpPr>
        <p:spPr>
          <a:xfrm>
            <a:off x="6724706" y="1112400"/>
            <a:ext cx="1852621" cy="1025017"/>
          </a:xfrm>
          <a:prstGeom prst="wedgeRoundRectCallout">
            <a:avLst>
              <a:gd name="adj1" fmla="val -81259"/>
              <a:gd name="adj2" fmla="val 3272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5" name="Flowchart: Process 104"/>
          <p:cNvSpPr/>
          <p:nvPr/>
        </p:nvSpPr>
        <p:spPr>
          <a:xfrm>
            <a:off x="7205329" y="1320275"/>
            <a:ext cx="891373" cy="54700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220192" y="1519666"/>
            <a:ext cx="924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>
                <a:ea typeface="Cambria Math" panose="02040503050406030204" pitchFamily="18" charset="0"/>
              </a:rPr>
              <a:t>G</a:t>
            </a:r>
            <a:r>
              <a:rPr lang="sv-SE" sz="1200" baseline="-25000">
                <a:ea typeface="Cambria Math" panose="02040503050406030204" pitchFamily="18" charset="0"/>
              </a:rPr>
              <a:t>3</a:t>
            </a:r>
            <a:r>
              <a:rPr lang="sv-SE" sz="1200">
                <a:ea typeface="Cambria Math" panose="02040503050406030204" pitchFamily="18" charset="0"/>
              </a:rPr>
              <a:t>⊧</a:t>
            </a:r>
            <a:r>
              <a:rPr lang="sv-SE" sz="1200"/>
              <a:t>G’</a:t>
            </a:r>
            <a:r>
              <a:rPr lang="sv-SE" sz="1200" baseline="-25000"/>
              <a:t>1</a:t>
            </a:r>
            <a:r>
              <a:rPr lang="sv-SE" sz="1200"/>
              <a:t>?</a:t>
            </a:r>
            <a:endParaRPr lang="en-US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148526" y="1280442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/>
              <a:t>4</a:t>
            </a:r>
            <a:r>
              <a:rPr lang="sv-SE" sz="1200" dirty="0" smtClean="0"/>
              <a:t>:G</a:t>
            </a:r>
            <a:endParaRPr lang="en-US" sz="1200" baseline="-25000" dirty="0"/>
          </a:p>
        </p:txBody>
      </p:sp>
      <p:sp>
        <p:nvSpPr>
          <p:cNvPr id="108" name="Rounded Rectangular Callout 107"/>
          <p:cNvSpPr/>
          <p:nvPr/>
        </p:nvSpPr>
        <p:spPr>
          <a:xfrm>
            <a:off x="6728516" y="2483207"/>
            <a:ext cx="2164659" cy="1025017"/>
          </a:xfrm>
          <a:prstGeom prst="wedgeRoundRectCallout">
            <a:avLst>
              <a:gd name="adj1" fmla="val -79065"/>
              <a:gd name="adj2" fmla="val 3917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9" name="Flowchart: Process 108"/>
          <p:cNvSpPr/>
          <p:nvPr/>
        </p:nvSpPr>
        <p:spPr>
          <a:xfrm>
            <a:off x="6810486" y="2669069"/>
            <a:ext cx="891373" cy="52912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843012" y="2850576"/>
            <a:ext cx="924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ea typeface="Cambria Math" panose="02040503050406030204" pitchFamily="18" charset="0"/>
              </a:rPr>
              <a:t>G’</a:t>
            </a:r>
            <a:r>
              <a:rPr lang="sv-SE" sz="1200" baseline="-25000" dirty="0" smtClean="0">
                <a:ea typeface="Cambria Math" panose="02040503050406030204" pitchFamily="18" charset="0"/>
              </a:rPr>
              <a:t>3</a:t>
            </a:r>
            <a:r>
              <a:rPr lang="sv-SE" sz="1200" dirty="0">
                <a:ea typeface="Cambria Math" panose="02040503050406030204" pitchFamily="18" charset="0"/>
              </a:rPr>
              <a:t>⊧</a:t>
            </a:r>
            <a:r>
              <a:rPr lang="sv-SE" sz="1200" dirty="0"/>
              <a:t>G’</a:t>
            </a:r>
            <a:r>
              <a:rPr lang="sv-SE" sz="1200" baseline="-25000" dirty="0"/>
              <a:t>1</a:t>
            </a:r>
            <a:r>
              <a:rPr lang="sv-SE" sz="1200" dirty="0"/>
              <a:t>?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771346" y="2611352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5</a:t>
            </a:r>
            <a:r>
              <a:rPr lang="sv-SE" sz="1200" dirty="0" smtClean="0"/>
              <a:t>:G</a:t>
            </a:r>
            <a:endParaRPr lang="en-US" sz="1200" baseline="-25000" dirty="0"/>
          </a:p>
        </p:txBody>
      </p:sp>
      <p:pic>
        <p:nvPicPr>
          <p:cNvPr id="112" name="Picture 111" descr="Public Domain Clip Art Image | Green tick - simple | I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971280" y="1205941"/>
            <a:ext cx="244036" cy="279190"/>
          </a:xfrm>
          <a:prstGeom prst="rect">
            <a:avLst/>
          </a:prstGeom>
        </p:spPr>
      </p:pic>
      <p:cxnSp>
        <p:nvCxnSpPr>
          <p:cNvPr id="114" name="Straight Arrow Connector 113"/>
          <p:cNvCxnSpPr>
            <a:stCxn id="105" idx="2"/>
            <a:endCxn id="108" idx="0"/>
          </p:cNvCxnSpPr>
          <p:nvPr/>
        </p:nvCxnSpPr>
        <p:spPr>
          <a:xfrm>
            <a:off x="7651016" y="1867283"/>
            <a:ext cx="159830" cy="615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 descr="Incorrect,delete,remove,cancel,red - free photo from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2" y="1898627"/>
            <a:ext cx="169466" cy="150268"/>
          </a:xfrm>
          <a:prstGeom prst="rect">
            <a:avLst/>
          </a:prstGeom>
        </p:spPr>
      </p:pic>
      <p:sp>
        <p:nvSpPr>
          <p:cNvPr id="123" name="Flowchart: Process 122"/>
          <p:cNvSpPr/>
          <p:nvPr/>
        </p:nvSpPr>
        <p:spPr>
          <a:xfrm>
            <a:off x="7810846" y="2670807"/>
            <a:ext cx="1006340" cy="52912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730931" y="2757273"/>
            <a:ext cx="113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ea typeface="Cambria Math" panose="02040503050406030204" pitchFamily="18" charset="0"/>
              </a:rPr>
              <a:t>C</a:t>
            </a:r>
            <a:r>
              <a:rPr lang="sv-SE" sz="1200" baseline="-25000" dirty="0" smtClean="0">
                <a:ea typeface="Cambria Math" panose="02040503050406030204" pitchFamily="18" charset="0"/>
              </a:rPr>
              <a:t>COO</a:t>
            </a:r>
            <a:r>
              <a:rPr lang="sv-SE" sz="1200" dirty="0" smtClean="0">
                <a:ea typeface="Cambria Math" panose="02040503050406030204" pitchFamily="18" charset="0"/>
              </a:rPr>
              <a:t> </a:t>
            </a:r>
            <a:r>
              <a:rPr lang="en-US" sz="1200" dirty="0" smtClean="0">
                <a:ea typeface="Cambria Math" panose="02040503050406030204" pitchFamily="18" charset="0"/>
              </a:rPr>
              <a:t>satisfies</a:t>
            </a:r>
            <a:r>
              <a:rPr lang="sv-SE" sz="1200" dirty="0" smtClean="0">
                <a:ea typeface="Cambria Math" panose="02040503050406030204" pitchFamily="18" charset="0"/>
              </a:rPr>
              <a:t> (A</a:t>
            </a:r>
            <a:r>
              <a:rPr lang="sv-SE" sz="1200" baseline="-25000" dirty="0" smtClean="0">
                <a:ea typeface="Cambria Math" panose="02040503050406030204" pitchFamily="18" charset="0"/>
              </a:rPr>
              <a:t>3</a:t>
            </a:r>
            <a:r>
              <a:rPr lang="sv-SE" sz="1200" dirty="0" smtClean="0">
                <a:ea typeface="Cambria Math" panose="02040503050406030204" pitchFamily="18" charset="0"/>
              </a:rPr>
              <a:t>,G’</a:t>
            </a:r>
            <a:r>
              <a:rPr lang="sv-SE" sz="1200" baseline="-25000" dirty="0" smtClean="0">
                <a:ea typeface="Cambria Math" panose="02040503050406030204" pitchFamily="18" charset="0"/>
              </a:rPr>
              <a:t>3</a:t>
            </a:r>
            <a:r>
              <a:rPr lang="sv-SE" sz="1200" dirty="0" smtClean="0">
                <a:ea typeface="Cambria Math" panose="02040503050406030204" pitchFamily="18" charset="0"/>
              </a:rPr>
              <a:t>)?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7829740" y="261309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/>
              <a:t>4</a:t>
            </a:r>
            <a:r>
              <a:rPr lang="sv-SE" sz="1200" dirty="0" smtClean="0"/>
              <a:t>:G</a:t>
            </a:r>
            <a:endParaRPr lang="en-US" sz="1200" baseline="-25000" dirty="0"/>
          </a:p>
        </p:txBody>
      </p:sp>
      <p:pic>
        <p:nvPicPr>
          <p:cNvPr id="126" name="Picture 125" descr="Public Domain Clip Art Image | Green tick - simple | I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520882" y="2552131"/>
            <a:ext cx="244036" cy="270062"/>
          </a:xfrm>
          <a:prstGeom prst="rect">
            <a:avLst/>
          </a:prstGeom>
        </p:spPr>
      </p:pic>
      <p:cxnSp>
        <p:nvCxnSpPr>
          <p:cNvPr id="128" name="Straight Arrow Connector 127"/>
          <p:cNvCxnSpPr/>
          <p:nvPr/>
        </p:nvCxnSpPr>
        <p:spPr>
          <a:xfrm>
            <a:off x="8283946" y="3222193"/>
            <a:ext cx="159830" cy="615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6786293" y="3838117"/>
            <a:ext cx="203089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Verification OR </a:t>
            </a:r>
            <a:r>
              <a:rPr lang="en-US" sz="1400" dirty="0" smtClean="0"/>
              <a:t>reason </a:t>
            </a:r>
            <a:r>
              <a:rPr lang="en-US" sz="1400" dirty="0" smtClean="0"/>
              <a:t>about subcomponents</a:t>
            </a:r>
            <a:endParaRPr lang="en-US" sz="1400" dirty="0"/>
          </a:p>
        </p:txBody>
      </p:sp>
      <p:cxnSp>
        <p:nvCxnSpPr>
          <p:cNvPr id="132" name="Straight Arrow Connector 131"/>
          <p:cNvCxnSpPr>
            <a:stCxn id="101" idx="2"/>
          </p:cNvCxnSpPr>
          <p:nvPr/>
        </p:nvCxnSpPr>
        <p:spPr>
          <a:xfrm>
            <a:off x="5579110" y="3936857"/>
            <a:ext cx="455930" cy="61079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5580519" y="1205941"/>
            <a:ext cx="299145" cy="58956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4951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5834">
        <p:fade/>
      </p:transition>
    </mc:Choice>
    <mc:Fallback>
      <p:transition spd="med" advTm="115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/>
      <p:bldP spid="99" grpId="0" animBg="1"/>
      <p:bldP spid="100" grpId="0" animBg="1"/>
      <p:bldP spid="101" grpId="0"/>
      <p:bldP spid="104" grpId="0" animBg="1"/>
      <p:bldP spid="105" grpId="0" animBg="1"/>
      <p:bldP spid="106" grpId="0"/>
      <p:bldP spid="107" grpId="0"/>
      <p:bldP spid="108" grpId="0" animBg="1"/>
      <p:bldP spid="109" grpId="0" animBg="1"/>
      <p:bldP spid="110" grpId="0"/>
      <p:bldP spid="111" grpId="0"/>
      <p:bldP spid="123" grpId="0" animBg="1"/>
      <p:bldP spid="124" grpId="0"/>
      <p:bldP spid="125" grpId="0"/>
      <p:bldP spid="1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751" y="251752"/>
            <a:ext cx="7552857" cy="673874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73288" y="1112400"/>
            <a:ext cx="5194439" cy="3612000"/>
          </a:xfrm>
        </p:spPr>
        <p:txBody>
          <a:bodyPr/>
          <a:lstStyle/>
          <a:p>
            <a:r>
              <a:rPr lang="en-US" dirty="0" smtClean="0"/>
              <a:t>Arbitrary granularity of safety case modules</a:t>
            </a:r>
          </a:p>
          <a:p>
            <a:endParaRPr lang="en-US" dirty="0" smtClean="0"/>
          </a:p>
          <a:p>
            <a:r>
              <a:rPr lang="en-US" dirty="0" smtClean="0"/>
              <a:t>Two-dimensional </a:t>
            </a:r>
            <a:r>
              <a:rPr lang="en-US" dirty="0" smtClean="0"/>
              <a:t>separation of concerns</a:t>
            </a:r>
          </a:p>
          <a:p>
            <a:pPr lvl="1"/>
            <a:r>
              <a:rPr lang="en-US" dirty="0" smtClean="0"/>
              <a:t>Functional and technical division of safety work</a:t>
            </a:r>
          </a:p>
          <a:p>
            <a:pPr lvl="1"/>
            <a:r>
              <a:rPr lang="en-US" dirty="0" smtClean="0"/>
              <a:t>Additional grouping via containment</a:t>
            </a:r>
            <a:r>
              <a:rPr lang="en-US" baseline="30000" dirty="0" smtClean="0"/>
              <a:t>1</a:t>
            </a:r>
            <a:r>
              <a:rPr lang="en-US" dirty="0" smtClean="0"/>
              <a:t> (safety case views?)</a:t>
            </a:r>
            <a:endParaRPr lang="en-US" baseline="30000" dirty="0" smtClean="0"/>
          </a:p>
          <a:p>
            <a:endParaRPr lang="sv-SE" dirty="0"/>
          </a:p>
          <a:p>
            <a:endParaRPr lang="en-US" dirty="0" smtClean="0"/>
          </a:p>
          <a:p>
            <a:r>
              <a:rPr lang="en-US" dirty="0" smtClean="0"/>
              <a:t>The proposed architecture can be reduced to </a:t>
            </a:r>
            <a:r>
              <a:rPr lang="en-US" dirty="0" smtClean="0"/>
              <a:t>a per-configuration </a:t>
            </a:r>
            <a:r>
              <a:rPr lang="en-US" dirty="0" smtClean="0"/>
              <a:t>safety </a:t>
            </a:r>
            <a:r>
              <a:rPr lang="en-US" dirty="0" smtClean="0"/>
              <a:t>case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7273594" y="950309"/>
            <a:ext cx="895095" cy="34937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7" name="Rectangle 6"/>
          <p:cNvSpPr/>
          <p:nvPr/>
        </p:nvSpPr>
        <p:spPr>
          <a:xfrm>
            <a:off x="7273594" y="832963"/>
            <a:ext cx="283194" cy="117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7273594" y="1573585"/>
            <a:ext cx="895095" cy="34937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273594" y="1456239"/>
            <a:ext cx="283194" cy="117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6778352" y="2196861"/>
            <a:ext cx="586730" cy="34937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778352" y="2079516"/>
            <a:ext cx="189638" cy="117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7611022" y="2196861"/>
            <a:ext cx="895095" cy="34937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611022" y="2079516"/>
            <a:ext cx="283194" cy="117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 flipH="1">
            <a:off x="7705971" y="1299679"/>
            <a:ext cx="15171" cy="241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</p:cNvCxnSpPr>
          <p:nvPr/>
        </p:nvCxnSpPr>
        <p:spPr>
          <a:xfrm flipH="1">
            <a:off x="7210435" y="1922955"/>
            <a:ext cx="510707" cy="248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15" idx="0"/>
          </p:cNvCxnSpPr>
          <p:nvPr/>
        </p:nvCxnSpPr>
        <p:spPr>
          <a:xfrm>
            <a:off x="7721142" y="1922955"/>
            <a:ext cx="337428" cy="273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Flowchart: Process 29"/>
          <p:cNvSpPr/>
          <p:nvPr/>
        </p:nvSpPr>
        <p:spPr>
          <a:xfrm>
            <a:off x="6518139" y="3667436"/>
            <a:ext cx="586730" cy="34937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6518139" y="3550091"/>
            <a:ext cx="189638" cy="117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Process 31"/>
          <p:cNvSpPr/>
          <p:nvPr/>
        </p:nvSpPr>
        <p:spPr>
          <a:xfrm>
            <a:off x="6518139" y="2883525"/>
            <a:ext cx="895095" cy="34937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6518139" y="2766180"/>
            <a:ext cx="283194" cy="117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12" idx="2"/>
            <a:endCxn id="32" idx="0"/>
          </p:cNvCxnSpPr>
          <p:nvPr/>
        </p:nvCxnSpPr>
        <p:spPr>
          <a:xfrm flipH="1">
            <a:off x="6965687" y="2546231"/>
            <a:ext cx="106030" cy="337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lowchart: Process 35"/>
          <p:cNvSpPr/>
          <p:nvPr/>
        </p:nvSpPr>
        <p:spPr>
          <a:xfrm>
            <a:off x="7469719" y="3416421"/>
            <a:ext cx="586730" cy="34937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7469719" y="3299076"/>
            <a:ext cx="189638" cy="117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Process 37"/>
          <p:cNvSpPr/>
          <p:nvPr/>
        </p:nvSpPr>
        <p:spPr>
          <a:xfrm>
            <a:off x="8124221" y="3417922"/>
            <a:ext cx="895095" cy="34937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8124221" y="3300577"/>
            <a:ext cx="283194" cy="117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755498" y="3163414"/>
            <a:ext cx="495536" cy="227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0"/>
          </p:cNvCxnSpPr>
          <p:nvPr/>
        </p:nvCxnSpPr>
        <p:spPr>
          <a:xfrm>
            <a:off x="8251034" y="3163414"/>
            <a:ext cx="320735" cy="25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Flowchart: Process 43"/>
          <p:cNvSpPr/>
          <p:nvPr/>
        </p:nvSpPr>
        <p:spPr>
          <a:xfrm>
            <a:off x="7821598" y="2796626"/>
            <a:ext cx="895095" cy="34937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7821598" y="2679281"/>
            <a:ext cx="283194" cy="117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15" idx="2"/>
            <a:endCxn id="44" idx="0"/>
          </p:cNvCxnSpPr>
          <p:nvPr/>
        </p:nvCxnSpPr>
        <p:spPr>
          <a:xfrm>
            <a:off x="8058570" y="2546231"/>
            <a:ext cx="210576" cy="250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2" idx="2"/>
            <a:endCxn id="30" idx="0"/>
          </p:cNvCxnSpPr>
          <p:nvPr/>
        </p:nvCxnSpPr>
        <p:spPr>
          <a:xfrm flipH="1">
            <a:off x="6811504" y="3232895"/>
            <a:ext cx="154183" cy="4345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408748" y="2010087"/>
            <a:ext cx="1677790" cy="2098282"/>
          </a:xfrm>
          <a:prstGeom prst="rect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260592" y="2601887"/>
            <a:ext cx="2825946" cy="734056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260591" y="2010087"/>
            <a:ext cx="1144005" cy="2098282"/>
          </a:xfrm>
          <a:prstGeom prst="rect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91661" y="4869757"/>
            <a:ext cx="6865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1</a:t>
            </a:r>
            <a:r>
              <a:rPr lang="en-US" sz="1100" dirty="0" smtClean="0"/>
              <a:t> </a:t>
            </a:r>
            <a:r>
              <a:rPr lang="sv-SE" sz="1100" dirty="0" smtClean="0"/>
              <a:t>E. </a:t>
            </a:r>
            <a:r>
              <a:rPr lang="sv-SE" sz="1100" dirty="0" err="1" smtClean="0"/>
              <a:t>Denney</a:t>
            </a:r>
            <a:r>
              <a:rPr lang="sv-SE" sz="1100" dirty="0" smtClean="0"/>
              <a:t>, G. </a:t>
            </a:r>
            <a:r>
              <a:rPr lang="sv-SE" sz="1100" dirty="0" err="1" smtClean="0"/>
              <a:t>Pai</a:t>
            </a:r>
            <a:r>
              <a:rPr lang="sv-SE" sz="1100" dirty="0" smtClean="0"/>
              <a:t>, ”</a:t>
            </a:r>
            <a:r>
              <a:rPr lang="sv-SE" sz="1100" dirty="0" err="1" smtClean="0"/>
              <a:t>Towards</a:t>
            </a:r>
            <a:r>
              <a:rPr lang="sv-SE" sz="1100" dirty="0" smtClean="0"/>
              <a:t> a Formal Basis for </a:t>
            </a:r>
            <a:r>
              <a:rPr lang="sv-SE" sz="1100" dirty="0" err="1" smtClean="0"/>
              <a:t>Modular</a:t>
            </a:r>
            <a:r>
              <a:rPr lang="sv-SE" sz="1100" dirty="0" smtClean="0"/>
              <a:t> </a:t>
            </a:r>
            <a:r>
              <a:rPr lang="sv-SE" sz="1100" dirty="0" err="1" smtClean="0"/>
              <a:t>Safety</a:t>
            </a:r>
            <a:r>
              <a:rPr lang="sv-SE" sz="1100" dirty="0" smtClean="0"/>
              <a:t> Cases”. </a:t>
            </a:r>
            <a:r>
              <a:rPr lang="sv-SE" sz="1100" dirty="0" err="1" smtClean="0"/>
              <a:t>Technical</a:t>
            </a:r>
            <a:r>
              <a:rPr lang="sv-SE" sz="1100" dirty="0" smtClean="0"/>
              <a:t> </a:t>
            </a:r>
            <a:r>
              <a:rPr lang="sv-SE" sz="1100" dirty="0" err="1" smtClean="0"/>
              <a:t>report</a:t>
            </a:r>
            <a:r>
              <a:rPr lang="sv-SE" sz="1100" dirty="0" smtClean="0"/>
              <a:t>, NASA ’15.</a:t>
            </a:r>
            <a:endParaRPr lang="en-US" sz="1100" dirty="0"/>
          </a:p>
        </p:txBody>
      </p:sp>
      <p:sp>
        <p:nvSpPr>
          <p:cNvPr id="65" name="Right Brace 64"/>
          <p:cNvSpPr/>
          <p:nvPr/>
        </p:nvSpPr>
        <p:spPr>
          <a:xfrm rot="5400000">
            <a:off x="6708595" y="3696156"/>
            <a:ext cx="252483" cy="1156794"/>
          </a:xfrm>
          <a:prstGeom prst="rightBrace">
            <a:avLst>
              <a:gd name="adj1" fmla="val 2184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/>
          <p:cNvSpPr/>
          <p:nvPr/>
        </p:nvSpPr>
        <p:spPr>
          <a:xfrm rot="5400000">
            <a:off x="8129461" y="3453127"/>
            <a:ext cx="252483" cy="1661669"/>
          </a:xfrm>
          <a:prstGeom prst="rightBrace">
            <a:avLst>
              <a:gd name="adj1" fmla="val 2184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10800000">
            <a:off x="5965927" y="2601887"/>
            <a:ext cx="252483" cy="734056"/>
          </a:xfrm>
          <a:prstGeom prst="rightBrace">
            <a:avLst>
              <a:gd name="adj1" fmla="val 2184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184352" y="4390007"/>
            <a:ext cx="131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Feature </a:t>
            </a:r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7595716" y="4392291"/>
            <a:ext cx="131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Feature 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4702678" y="2815026"/>
            <a:ext cx="131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Component 1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91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5037">
        <p:fade/>
      </p:transition>
    </mc:Choice>
    <mc:Fallback>
      <p:transition spd="med" advTm="1650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7" grpId="0" animBg="1"/>
      <p:bldP spid="68" grpId="0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455" y="251752"/>
            <a:ext cx="7552857" cy="673874"/>
          </a:xfrm>
        </p:spPr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45992" y="1158591"/>
            <a:ext cx="8198008" cy="2995573"/>
          </a:xfrm>
        </p:spPr>
        <p:txBody>
          <a:bodyPr/>
          <a:lstStyle/>
          <a:p>
            <a:r>
              <a:rPr lang="en-US" dirty="0" smtClean="0"/>
              <a:t>Presented a method to modularize a safety case for </a:t>
            </a:r>
            <a:r>
              <a:rPr lang="en-US" dirty="0" smtClean="0"/>
              <a:t>all configurations of a </a:t>
            </a:r>
            <a:r>
              <a:rPr lang="en-US" dirty="0" smtClean="0"/>
              <a:t>product </a:t>
            </a:r>
            <a:r>
              <a:rPr lang="en-US" dirty="0" smtClean="0"/>
              <a:t>line</a:t>
            </a:r>
            <a:endParaRPr lang="en-US" dirty="0" smtClean="0"/>
          </a:p>
          <a:p>
            <a:pPr lvl="1"/>
            <a:r>
              <a:rPr lang="en-US" dirty="0" smtClean="0"/>
              <a:t>Dependencies that </a:t>
            </a:r>
            <a:r>
              <a:rPr lang="en-US" dirty="0" smtClean="0"/>
              <a:t>define the safety case architecture are captured by CBS framework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Dependencies corresponds to concrete relations between engineering </a:t>
            </a:r>
            <a:r>
              <a:rPr lang="en-US" dirty="0" smtClean="0"/>
              <a:t>artifacts,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Modules correspond to abstract and concrete system-entities.</a:t>
            </a:r>
            <a:endParaRPr lang="en-US" dirty="0" smtClean="0"/>
          </a:p>
          <a:p>
            <a:pPr lvl="1"/>
            <a:endParaRPr lang="sv-SE" dirty="0"/>
          </a:p>
          <a:p>
            <a:r>
              <a:rPr lang="en-US" dirty="0" smtClean="0"/>
              <a:t>Future work </a:t>
            </a:r>
            <a:r>
              <a:rPr lang="en-US" dirty="0" smtClean="0"/>
              <a:t>aims at developing the modules </a:t>
            </a:r>
            <a:r>
              <a:rPr lang="en-US" dirty="0" smtClean="0"/>
              <a:t>about component independence.</a:t>
            </a:r>
          </a:p>
          <a:p>
            <a:endParaRPr lang="en-US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17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8680">
        <p:fade/>
      </p:transition>
    </mc:Choice>
    <mc:Fallback>
      <p:transition spd="med" advTm="88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 Modular </a:t>
            </a:r>
            <a:r>
              <a:rPr lang="sv-SE" dirty="0"/>
              <a:t>S</a:t>
            </a:r>
            <a:r>
              <a:rPr lang="en-US" dirty="0" err="1"/>
              <a:t>afety</a:t>
            </a:r>
            <a:r>
              <a:rPr lang="en-US" dirty="0"/>
              <a:t>-Case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lowchart: Process 5"/>
          <p:cNvSpPr/>
          <p:nvPr/>
        </p:nvSpPr>
        <p:spPr>
          <a:xfrm>
            <a:off x="1028769" y="1427833"/>
            <a:ext cx="1731003" cy="640569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28769" y="1212680"/>
            <a:ext cx="547662" cy="215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8769" y="1382521"/>
            <a:ext cx="1672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1</a:t>
            </a:r>
          </a:p>
          <a:p>
            <a:pPr algn="ctr"/>
            <a:r>
              <a:rPr lang="en-US" sz="1400" dirty="0" smtClean="0"/>
              <a:t>All configurations in the PL are safe</a:t>
            </a:r>
            <a:endParaRPr lang="en-US" sz="1400" dirty="0"/>
          </a:p>
        </p:txBody>
      </p:sp>
      <p:sp>
        <p:nvSpPr>
          <p:cNvPr id="12" name="Flowchart: Process 11"/>
          <p:cNvSpPr/>
          <p:nvPr/>
        </p:nvSpPr>
        <p:spPr>
          <a:xfrm>
            <a:off x="1028769" y="2570609"/>
            <a:ext cx="1731003" cy="640569"/>
          </a:xfrm>
          <a:prstGeom prst="flowChartProcess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769" y="2355456"/>
            <a:ext cx="547662" cy="215153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69" y="2510833"/>
            <a:ext cx="1672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solidFill>
                  <a:schemeClr val="bg2"/>
                </a:solidFill>
              </a:rPr>
              <a:t>M</a:t>
            </a:r>
            <a:r>
              <a:rPr lang="en-US" sz="1400" baseline="-25000" dirty="0" smtClean="0">
                <a:solidFill>
                  <a:schemeClr val="bg2"/>
                </a:solidFill>
              </a:rPr>
              <a:t>2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C</a:t>
            </a:r>
            <a:r>
              <a:rPr lang="en-US" sz="1400" baseline="-25000" dirty="0" smtClean="0">
                <a:solidFill>
                  <a:schemeClr val="bg2"/>
                </a:solidFill>
              </a:rPr>
              <a:t>FLD</a:t>
            </a:r>
            <a:r>
              <a:rPr lang="en-US" sz="1400" dirty="0" smtClean="0">
                <a:solidFill>
                  <a:schemeClr val="bg2"/>
                </a:solidFill>
              </a:rPr>
              <a:t> is safe w.r.t. identified hazards</a:t>
            </a:r>
            <a:r>
              <a:rPr lang="en-US" sz="1400" baseline="-25000" dirty="0" smtClean="0">
                <a:solidFill>
                  <a:schemeClr val="bg2"/>
                </a:solidFill>
              </a:rPr>
              <a:t> </a:t>
            </a:r>
            <a:endParaRPr lang="en-US" sz="1400" baseline="-25000" dirty="0">
              <a:solidFill>
                <a:schemeClr val="bg2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353965" y="4126897"/>
            <a:ext cx="1134663" cy="640569"/>
          </a:xfrm>
          <a:prstGeom prst="flowChartProcess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3965" y="3911744"/>
            <a:ext cx="366737" cy="215153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625" y="4068960"/>
            <a:ext cx="1164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solidFill>
                  <a:schemeClr val="bg2"/>
                </a:solidFill>
              </a:rPr>
              <a:t>M</a:t>
            </a:r>
            <a:r>
              <a:rPr lang="en-US" sz="1400" baseline="-25000" dirty="0" smtClean="0">
                <a:solidFill>
                  <a:schemeClr val="bg2"/>
                </a:solidFill>
              </a:rPr>
              <a:t>3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G</a:t>
            </a:r>
            <a:r>
              <a:rPr lang="en-US" sz="1400" baseline="-25000" dirty="0" smtClean="0">
                <a:solidFill>
                  <a:schemeClr val="bg2"/>
                </a:solidFill>
              </a:rPr>
              <a:t>1</a:t>
            </a:r>
            <a:r>
              <a:rPr lang="en-US" sz="1400" dirty="0" smtClean="0">
                <a:solidFill>
                  <a:schemeClr val="bg2"/>
                </a:solidFill>
              </a:rPr>
              <a:t> mitigates hazard H</a:t>
            </a:r>
            <a:r>
              <a:rPr lang="en-US" sz="1400" baseline="-25000" dirty="0" smtClean="0">
                <a:solidFill>
                  <a:schemeClr val="bg2"/>
                </a:solidFill>
              </a:rPr>
              <a:t>1</a:t>
            </a:r>
            <a:endParaRPr lang="en-US" sz="1400" baseline="-25000" dirty="0">
              <a:solidFill>
                <a:schemeClr val="bg2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1582119" y="4126897"/>
            <a:ext cx="1731003" cy="640569"/>
          </a:xfrm>
          <a:prstGeom prst="flowChartProcess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582119" y="3911744"/>
            <a:ext cx="547662" cy="215153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6293" y="4065958"/>
            <a:ext cx="1842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solidFill>
                  <a:schemeClr val="bg2"/>
                </a:solidFill>
              </a:rPr>
              <a:t>M</a:t>
            </a:r>
            <a:r>
              <a:rPr lang="en-US" sz="1400" baseline="-25000" dirty="0" smtClean="0">
                <a:solidFill>
                  <a:schemeClr val="bg2"/>
                </a:solidFill>
              </a:rPr>
              <a:t>4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C</a:t>
            </a:r>
            <a:r>
              <a:rPr lang="en-US" sz="1400" baseline="-25000" dirty="0" smtClean="0">
                <a:solidFill>
                  <a:schemeClr val="bg2"/>
                </a:solidFill>
              </a:rPr>
              <a:t>FLD</a:t>
            </a:r>
            <a:r>
              <a:rPr lang="en-US" sz="1400" dirty="0" smtClean="0">
                <a:solidFill>
                  <a:schemeClr val="bg2"/>
                </a:solidFill>
              </a:rPr>
              <a:t> satisfies (A</a:t>
            </a:r>
            <a:r>
              <a:rPr lang="en-US" sz="1400" baseline="-25000" dirty="0" smtClean="0">
                <a:solidFill>
                  <a:schemeClr val="bg2"/>
                </a:solidFill>
              </a:rPr>
              <a:t>1</a:t>
            </a:r>
            <a:r>
              <a:rPr lang="en-US" sz="1400" dirty="0" smtClean="0">
                <a:solidFill>
                  <a:schemeClr val="bg2"/>
                </a:solidFill>
              </a:rPr>
              <a:t>,G</a:t>
            </a:r>
            <a:r>
              <a:rPr lang="en-US" sz="1400" baseline="-25000" dirty="0" smtClean="0">
                <a:solidFill>
                  <a:schemeClr val="bg2"/>
                </a:solidFill>
              </a:rPr>
              <a:t>1</a:t>
            </a:r>
            <a:r>
              <a:rPr lang="en-US" sz="1400" dirty="0" smtClean="0">
                <a:solidFill>
                  <a:schemeClr val="bg2"/>
                </a:solidFill>
              </a:rPr>
              <a:t>) in each </a:t>
            </a:r>
            <a:r>
              <a:rPr lang="en-US" sz="1400" dirty="0" err="1" smtClean="0">
                <a:solidFill>
                  <a:schemeClr val="bg2"/>
                </a:solidFill>
              </a:rPr>
              <a:t>config</a:t>
            </a:r>
            <a:r>
              <a:rPr lang="en-US" sz="1400" dirty="0" smtClean="0">
                <a:solidFill>
                  <a:schemeClr val="bg2"/>
                </a:solidFill>
              </a:rPr>
              <a:t>.</a:t>
            </a:r>
            <a:endParaRPr lang="en-US" sz="1400" baseline="-25000" dirty="0">
              <a:solidFill>
                <a:schemeClr val="bg2"/>
              </a:solidFill>
            </a:endParaRPr>
          </a:p>
        </p:txBody>
      </p:sp>
      <p:cxnSp>
        <p:nvCxnSpPr>
          <p:cNvPr id="25" name="Straight Arrow Connector 24"/>
          <p:cNvCxnSpPr>
            <a:stCxn id="8" idx="2"/>
            <a:endCxn id="14" idx="0"/>
          </p:cNvCxnSpPr>
          <p:nvPr/>
        </p:nvCxnSpPr>
        <p:spPr>
          <a:xfrm>
            <a:off x="1864932" y="2121185"/>
            <a:ext cx="0" cy="38964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20" idx="0"/>
          </p:cNvCxnSpPr>
          <p:nvPr/>
        </p:nvCxnSpPr>
        <p:spPr>
          <a:xfrm flipH="1">
            <a:off x="906627" y="3249497"/>
            <a:ext cx="958305" cy="81946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2"/>
            <a:endCxn id="23" idx="0"/>
          </p:cNvCxnSpPr>
          <p:nvPr/>
        </p:nvCxnSpPr>
        <p:spPr>
          <a:xfrm>
            <a:off x="1864932" y="3249497"/>
            <a:ext cx="582688" cy="81646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2"/>
          </p:cNvCxnSpPr>
          <p:nvPr/>
        </p:nvCxnSpPr>
        <p:spPr>
          <a:xfrm>
            <a:off x="1864932" y="2121185"/>
            <a:ext cx="1178439" cy="389648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4" idx="2"/>
          </p:cNvCxnSpPr>
          <p:nvPr/>
        </p:nvCxnSpPr>
        <p:spPr>
          <a:xfrm>
            <a:off x="1864932" y="3249497"/>
            <a:ext cx="1251787" cy="372324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Flowchart: Process 48"/>
          <p:cNvSpPr/>
          <p:nvPr/>
        </p:nvSpPr>
        <p:spPr>
          <a:xfrm>
            <a:off x="3458359" y="4126897"/>
            <a:ext cx="1286676" cy="640569"/>
          </a:xfrm>
          <a:prstGeom prst="flowChartProcess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3458359" y="3911744"/>
            <a:ext cx="366737" cy="215153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29019" y="4068960"/>
            <a:ext cx="131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solidFill>
                  <a:schemeClr val="bg2"/>
                </a:solidFill>
              </a:rPr>
              <a:t>M</a:t>
            </a:r>
            <a:r>
              <a:rPr lang="en-US" sz="1400" baseline="-25000" dirty="0" smtClean="0">
                <a:solidFill>
                  <a:schemeClr val="bg2"/>
                </a:solidFill>
              </a:rPr>
              <a:t>5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C</a:t>
            </a:r>
            <a:r>
              <a:rPr lang="en-US" sz="1400" baseline="-25000" dirty="0" smtClean="0">
                <a:solidFill>
                  <a:schemeClr val="bg2"/>
                </a:solidFill>
              </a:rPr>
              <a:t>FLD </a:t>
            </a:r>
            <a:r>
              <a:rPr lang="en-US" sz="1400" dirty="0" smtClean="0">
                <a:solidFill>
                  <a:schemeClr val="bg2"/>
                </a:solidFill>
              </a:rPr>
              <a:t>independence</a:t>
            </a:r>
            <a:endParaRPr lang="en-US" sz="1400" baseline="-25000" dirty="0">
              <a:solidFill>
                <a:schemeClr val="bg2"/>
              </a:solidFill>
            </a:endParaRPr>
          </a:p>
        </p:txBody>
      </p:sp>
      <p:sp>
        <p:nvSpPr>
          <p:cNvPr id="56" name="Flowchart: Process 55"/>
          <p:cNvSpPr/>
          <p:nvPr/>
        </p:nvSpPr>
        <p:spPr>
          <a:xfrm>
            <a:off x="3458359" y="1354380"/>
            <a:ext cx="5434816" cy="2479946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57" name="Rectangle 56"/>
          <p:cNvSpPr/>
          <p:nvPr/>
        </p:nvSpPr>
        <p:spPr>
          <a:xfrm>
            <a:off x="3458359" y="1139227"/>
            <a:ext cx="547662" cy="2151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6949132" y="2803277"/>
            <a:ext cx="1833690" cy="82004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964796" y="2961832"/>
            <a:ext cx="188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Problem to solution </a:t>
            </a:r>
            <a:r>
              <a:rPr lang="en-US" sz="1200" dirty="0"/>
              <a:t>mapping </a:t>
            </a:r>
            <a:r>
              <a:rPr lang="en-US" sz="1200" dirty="0" smtClean="0"/>
              <a:t>space is correct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49132" y="3421907"/>
            <a:ext cx="1833690" cy="1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09992" y="2756131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17" name="Flowchart: Process 16"/>
          <p:cNvSpPr/>
          <p:nvPr/>
        </p:nvSpPr>
        <p:spPr>
          <a:xfrm>
            <a:off x="7035828" y="3509029"/>
            <a:ext cx="208015" cy="8335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/>
          <p:cNvSpPr/>
          <p:nvPr/>
        </p:nvSpPr>
        <p:spPr>
          <a:xfrm>
            <a:off x="7035828" y="3462137"/>
            <a:ext cx="105145" cy="45719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/>
          <p:cNvSpPr/>
          <p:nvPr/>
        </p:nvSpPr>
        <p:spPr>
          <a:xfrm>
            <a:off x="5021548" y="2803277"/>
            <a:ext cx="1833690" cy="82004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037212" y="2961832"/>
            <a:ext cx="188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Problem space contains only valid configurations</a:t>
            </a:r>
            <a:endParaRPr lang="en-US" sz="12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5021548" y="3421907"/>
            <a:ext cx="1833690" cy="1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82408" y="2756131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54" name="Flowchart: Process 53"/>
          <p:cNvSpPr/>
          <p:nvPr/>
        </p:nvSpPr>
        <p:spPr>
          <a:xfrm>
            <a:off x="5108244" y="3509029"/>
            <a:ext cx="208015" cy="8335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Process 54"/>
          <p:cNvSpPr/>
          <p:nvPr/>
        </p:nvSpPr>
        <p:spPr>
          <a:xfrm>
            <a:off x="5108243" y="3461769"/>
            <a:ext cx="105145" cy="45719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Process 58"/>
          <p:cNvSpPr/>
          <p:nvPr/>
        </p:nvSpPr>
        <p:spPr>
          <a:xfrm>
            <a:off x="3571505" y="2803277"/>
            <a:ext cx="1356149" cy="82004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3587170" y="2961832"/>
            <a:ext cx="141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r>
              <a:rPr lang="en-US" sz="1200" baseline="-25000" dirty="0" smtClean="0"/>
              <a:t>FLD</a:t>
            </a:r>
            <a:r>
              <a:rPr lang="en-US" sz="1200" dirty="0" smtClean="0"/>
              <a:t> is safe w.r.t. identified hazards</a:t>
            </a:r>
            <a:endParaRPr lang="en-US" sz="12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3571505" y="3423497"/>
            <a:ext cx="1356149" cy="12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32365" y="2756131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4</a:t>
            </a:r>
            <a:endParaRPr lang="en-US" sz="1200" baseline="-25000" dirty="0"/>
          </a:p>
        </p:txBody>
      </p:sp>
      <p:sp>
        <p:nvSpPr>
          <p:cNvPr id="63" name="Flowchart: Process 62"/>
          <p:cNvSpPr/>
          <p:nvPr/>
        </p:nvSpPr>
        <p:spPr>
          <a:xfrm>
            <a:off x="3658201" y="3509029"/>
            <a:ext cx="208015" cy="8335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Process 63"/>
          <p:cNvSpPr/>
          <p:nvPr/>
        </p:nvSpPr>
        <p:spPr>
          <a:xfrm>
            <a:off x="3658200" y="3461769"/>
            <a:ext cx="105145" cy="45719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Process 66"/>
          <p:cNvSpPr/>
          <p:nvPr/>
        </p:nvSpPr>
        <p:spPr>
          <a:xfrm>
            <a:off x="5593975" y="1395087"/>
            <a:ext cx="1241799" cy="45333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5742680" y="1551041"/>
            <a:ext cx="944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PL is safe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5531711" y="1358287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1</a:t>
            </a:r>
            <a:endParaRPr lang="en-US" sz="1200" baseline="-25000" dirty="0"/>
          </a:p>
        </p:txBody>
      </p:sp>
      <p:cxnSp>
        <p:nvCxnSpPr>
          <p:cNvPr id="83" name="Straight Arrow Connector 82"/>
          <p:cNvCxnSpPr>
            <a:stCxn id="67" idx="2"/>
          </p:cNvCxnSpPr>
          <p:nvPr/>
        </p:nvCxnSpPr>
        <p:spPr>
          <a:xfrm flipH="1">
            <a:off x="4195699" y="1848423"/>
            <a:ext cx="2019176" cy="9452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7" idx="2"/>
            <a:endCxn id="46" idx="0"/>
          </p:cNvCxnSpPr>
          <p:nvPr/>
        </p:nvCxnSpPr>
        <p:spPr>
          <a:xfrm flipH="1">
            <a:off x="5938393" y="1848423"/>
            <a:ext cx="276482" cy="9548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7" idx="2"/>
            <a:endCxn id="5" idx="0"/>
          </p:cNvCxnSpPr>
          <p:nvPr/>
        </p:nvCxnSpPr>
        <p:spPr>
          <a:xfrm>
            <a:off x="6214875" y="1848423"/>
            <a:ext cx="1651102" cy="9548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766060" y="2062480"/>
            <a:ext cx="692299" cy="1679292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759772" y="1139227"/>
            <a:ext cx="698587" cy="288606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Flowchart: Process 105"/>
          <p:cNvSpPr/>
          <p:nvPr/>
        </p:nvSpPr>
        <p:spPr>
          <a:xfrm rot="2700000">
            <a:off x="7781229" y="3647002"/>
            <a:ext cx="111455" cy="111258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Process 106"/>
          <p:cNvSpPr/>
          <p:nvPr/>
        </p:nvSpPr>
        <p:spPr>
          <a:xfrm rot="2700000">
            <a:off x="5882666" y="3647002"/>
            <a:ext cx="111455" cy="111258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4927654" y="4225771"/>
            <a:ext cx="408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D. Ne</a:t>
            </a:r>
            <a:r>
              <a:rPr lang="sr-Latn-RS" sz="1200" dirty="0" smtClean="0"/>
              <a:t>šić, M.</a:t>
            </a:r>
            <a:r>
              <a:rPr lang="sv-SE" sz="1200" dirty="0" smtClean="0"/>
              <a:t> </a:t>
            </a:r>
            <a:r>
              <a:rPr lang="sr-Latn-RS" sz="1200" dirty="0" smtClean="0"/>
              <a:t>Nyberg</a:t>
            </a:r>
            <a:r>
              <a:rPr lang="sv-SE" sz="1200" dirty="0" smtClean="0"/>
              <a:t>, ”</a:t>
            </a:r>
            <a:r>
              <a:rPr lang="en-US" sz="1200" dirty="0"/>
              <a:t> Multi-view modeling and automated analysis of product </a:t>
            </a:r>
            <a:r>
              <a:rPr lang="en-US" sz="1200" dirty="0" smtClean="0"/>
              <a:t>line variability </a:t>
            </a:r>
            <a:r>
              <a:rPr lang="en-US" sz="1200" dirty="0"/>
              <a:t>in systems engineering</a:t>
            </a:r>
            <a:r>
              <a:rPr lang="sv-SE" sz="1200" dirty="0" smtClean="0"/>
              <a:t>”, SPLC ’16</a:t>
            </a:r>
            <a:endParaRPr lang="en-US" sz="1200" dirty="0"/>
          </a:p>
        </p:txBody>
      </p:sp>
      <p:cxnSp>
        <p:nvCxnSpPr>
          <p:cNvPr id="112" name="Curved Connector 111"/>
          <p:cNvCxnSpPr/>
          <p:nvPr/>
        </p:nvCxnSpPr>
        <p:spPr>
          <a:xfrm rot="16200000" flipV="1">
            <a:off x="6179441" y="3476849"/>
            <a:ext cx="548724" cy="1030399"/>
          </a:xfrm>
          <a:prstGeom prst="curvedConnector2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9" name="Curved Connector 118"/>
          <p:cNvCxnSpPr/>
          <p:nvPr/>
        </p:nvCxnSpPr>
        <p:spPr>
          <a:xfrm rot="5400000" flipH="1" flipV="1">
            <a:off x="7130778" y="3554861"/>
            <a:ext cx="549775" cy="873326"/>
          </a:xfrm>
          <a:prstGeom prst="curvedConnector2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526293" y="3828579"/>
            <a:ext cx="1858697" cy="1007836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42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3583">
        <p:fade/>
      </p:transition>
    </mc:Choice>
    <mc:Fallback>
      <p:transition spd="med" advTm="635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873" y="251752"/>
            <a:ext cx="7552857" cy="673874"/>
          </a:xfrm>
        </p:spPr>
        <p:txBody>
          <a:bodyPr/>
          <a:lstStyle/>
          <a:p>
            <a:r>
              <a:rPr lang="en-US" dirty="0" smtClean="0"/>
              <a:t>Types of modules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0410" y="1112400"/>
            <a:ext cx="7559674" cy="3612000"/>
          </a:xfrm>
        </p:spPr>
        <p:txBody>
          <a:bodyPr/>
          <a:lstStyle/>
          <a:p>
            <a:r>
              <a:rPr lang="en-US" dirty="0" smtClean="0"/>
              <a:t>PL problem space related modules</a:t>
            </a:r>
          </a:p>
          <a:p>
            <a:pPr lvl="1"/>
            <a:r>
              <a:rPr lang="en-US" dirty="0" smtClean="0"/>
              <a:t>Invalid configurations cannot be selected (from feature model)</a:t>
            </a:r>
          </a:p>
          <a:p>
            <a:pPr lvl="1"/>
            <a:endParaRPr lang="sv-SE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PL problem-to-solution space related modules</a:t>
            </a:r>
          </a:p>
          <a:p>
            <a:pPr lvl="1"/>
            <a:r>
              <a:rPr lang="en-US" dirty="0" smtClean="0"/>
              <a:t>If brakes selected they will actually be included (from CBS model)</a:t>
            </a:r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PL solution space related modules</a:t>
            </a:r>
          </a:p>
          <a:p>
            <a:pPr lvl="1"/>
            <a:r>
              <a:rPr lang="en-US" dirty="0" smtClean="0"/>
              <a:t>Hazards identified, risk assessed, safety requirements defined (out of scope)</a:t>
            </a:r>
          </a:p>
          <a:p>
            <a:pPr lvl="1"/>
            <a:r>
              <a:rPr lang="en-US" dirty="0" smtClean="0"/>
              <a:t>The system implements the safety requirements (from CBS model)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834">
            <a:off x="7323363" y="950889"/>
            <a:ext cx="1500390" cy="850221"/>
          </a:xfrm>
          <a:prstGeom prst="rect">
            <a:avLst/>
          </a:prstGeom>
        </p:spPr>
      </p:pic>
      <p:pic>
        <p:nvPicPr>
          <p:cNvPr id="7" name="Picture 6" descr="Attention Warning Sign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442" flipH="1">
            <a:off x="8407479" y="838434"/>
            <a:ext cx="503272" cy="450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3518" r="5364" b="59595"/>
          <a:stretch/>
        </p:blipFill>
        <p:spPr>
          <a:xfrm rot="356876">
            <a:off x="7241385" y="1897896"/>
            <a:ext cx="1587711" cy="82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t="59418" r="1450" b="3886"/>
          <a:stretch/>
        </p:blipFill>
        <p:spPr>
          <a:xfrm rot="339387">
            <a:off x="7250234" y="2719986"/>
            <a:ext cx="1580531" cy="82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022">
            <a:off x="7466570" y="3844320"/>
            <a:ext cx="1417481" cy="7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44">
        <p:fade/>
      </p:transition>
    </mc:Choice>
    <mc:Fallback>
      <p:transition spd="med" advTm="20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previous approaches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New c</a:t>
            </a:r>
            <a:r>
              <a:rPr lang="en-US" dirty="0" err="1" smtClean="0"/>
              <a:t>onfiguration</a:t>
            </a:r>
            <a:r>
              <a:rPr lang="en-US" dirty="0" smtClean="0"/>
              <a:t> added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60463" y="20284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308" y="374061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b)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1673369" y="1889914"/>
            <a:ext cx="453918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1455073" y="2341864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F2</a:t>
            </a:r>
            <a:endParaRPr lang="en-US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1978118" y="2336881"/>
            <a:ext cx="438736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F3</a:t>
            </a:r>
            <a:endParaRPr lang="en-US" sz="1400" dirty="0"/>
          </a:p>
        </p:txBody>
      </p:sp>
      <p:cxnSp>
        <p:nvCxnSpPr>
          <p:cNvPr id="35" name="Straight Connector 34"/>
          <p:cNvCxnSpPr>
            <a:stCxn id="32" idx="2"/>
            <a:endCxn id="33" idx="0"/>
          </p:cNvCxnSpPr>
          <p:nvPr/>
        </p:nvCxnSpPr>
        <p:spPr>
          <a:xfrm flipH="1">
            <a:off x="1663849" y="2147367"/>
            <a:ext cx="236479" cy="1944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2" idx="2"/>
            <a:endCxn id="34" idx="0"/>
          </p:cNvCxnSpPr>
          <p:nvPr/>
        </p:nvCxnSpPr>
        <p:spPr>
          <a:xfrm>
            <a:off x="1900328" y="2147367"/>
            <a:ext cx="297158" cy="1895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455073" y="3570584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>
          <a:xfrm>
            <a:off x="1455073" y="4022534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F2</a:t>
            </a:r>
            <a:endParaRPr lang="en-US" sz="1400" dirty="0"/>
          </a:p>
        </p:txBody>
      </p:sp>
      <p:cxnSp>
        <p:nvCxnSpPr>
          <p:cNvPr id="45" name="Straight Connector 44"/>
          <p:cNvCxnSpPr>
            <a:stCxn id="42" idx="2"/>
            <a:endCxn id="43" idx="0"/>
          </p:cNvCxnSpPr>
          <p:nvPr/>
        </p:nvCxnSpPr>
        <p:spPr>
          <a:xfrm>
            <a:off x="1663849" y="3828037"/>
            <a:ext cx="0" cy="194497"/>
          </a:xfrm>
          <a:prstGeom prst="line">
            <a:avLst/>
          </a:prstGeom>
          <a:ln w="127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Isosceles Triangle 54"/>
          <p:cNvSpPr/>
          <p:nvPr/>
        </p:nvSpPr>
        <p:spPr>
          <a:xfrm>
            <a:off x="2868332" y="2140650"/>
            <a:ext cx="348769" cy="144890"/>
          </a:xfrm>
          <a:custGeom>
            <a:avLst/>
            <a:gdLst>
              <a:gd name="connsiteX0" fmla="*/ 0 w 339879"/>
              <a:gd name="connsiteY0" fmla="*/ 288875 h 288875"/>
              <a:gd name="connsiteX1" fmla="*/ 169940 w 339879"/>
              <a:gd name="connsiteY1" fmla="*/ 0 h 288875"/>
              <a:gd name="connsiteX2" fmla="*/ 339879 w 339879"/>
              <a:gd name="connsiteY2" fmla="*/ 288875 h 288875"/>
              <a:gd name="connsiteX3" fmla="*/ 0 w 339879"/>
              <a:gd name="connsiteY3" fmla="*/ 288875 h 288875"/>
              <a:gd name="connsiteX0" fmla="*/ 0 w 347499"/>
              <a:gd name="connsiteY0" fmla="*/ 212675 h 288875"/>
              <a:gd name="connsiteX1" fmla="*/ 177560 w 347499"/>
              <a:gd name="connsiteY1" fmla="*/ 0 h 288875"/>
              <a:gd name="connsiteX2" fmla="*/ 347499 w 347499"/>
              <a:gd name="connsiteY2" fmla="*/ 288875 h 288875"/>
              <a:gd name="connsiteX3" fmla="*/ 0 w 347499"/>
              <a:gd name="connsiteY3" fmla="*/ 212675 h 288875"/>
              <a:gd name="connsiteX0" fmla="*/ 0 w 389409"/>
              <a:gd name="connsiteY0" fmla="*/ 212675 h 227915"/>
              <a:gd name="connsiteX1" fmla="*/ 177560 w 389409"/>
              <a:gd name="connsiteY1" fmla="*/ 0 h 227915"/>
              <a:gd name="connsiteX2" fmla="*/ 389409 w 389409"/>
              <a:gd name="connsiteY2" fmla="*/ 227915 h 227915"/>
              <a:gd name="connsiteX3" fmla="*/ 0 w 389409"/>
              <a:gd name="connsiteY3" fmla="*/ 212675 h 227915"/>
              <a:gd name="connsiteX0" fmla="*/ 0 w 389409"/>
              <a:gd name="connsiteY0" fmla="*/ 212675 h 260312"/>
              <a:gd name="connsiteX1" fmla="*/ 177560 w 389409"/>
              <a:gd name="connsiteY1" fmla="*/ 0 h 260312"/>
              <a:gd name="connsiteX2" fmla="*/ 389409 w 389409"/>
              <a:gd name="connsiteY2" fmla="*/ 227915 h 260312"/>
              <a:gd name="connsiteX3" fmla="*/ 0 w 389409"/>
              <a:gd name="connsiteY3" fmla="*/ 212675 h 260312"/>
              <a:gd name="connsiteX0" fmla="*/ 0 w 389409"/>
              <a:gd name="connsiteY0" fmla="*/ 212675 h 270425"/>
              <a:gd name="connsiteX1" fmla="*/ 177560 w 389409"/>
              <a:gd name="connsiteY1" fmla="*/ 0 h 270425"/>
              <a:gd name="connsiteX2" fmla="*/ 389409 w 389409"/>
              <a:gd name="connsiteY2" fmla="*/ 227915 h 270425"/>
              <a:gd name="connsiteX3" fmla="*/ 0 w 389409"/>
              <a:gd name="connsiteY3" fmla="*/ 212675 h 270425"/>
              <a:gd name="connsiteX0" fmla="*/ 0 w 389409"/>
              <a:gd name="connsiteY0" fmla="*/ 212675 h 250233"/>
              <a:gd name="connsiteX1" fmla="*/ 177560 w 389409"/>
              <a:gd name="connsiteY1" fmla="*/ 0 h 250233"/>
              <a:gd name="connsiteX2" fmla="*/ 389409 w 389409"/>
              <a:gd name="connsiteY2" fmla="*/ 227915 h 250233"/>
              <a:gd name="connsiteX3" fmla="*/ 0 w 389409"/>
              <a:gd name="connsiteY3" fmla="*/ 212675 h 250233"/>
              <a:gd name="connsiteX0" fmla="*/ 0 w 381789"/>
              <a:gd name="connsiteY0" fmla="*/ 250775 h 262243"/>
              <a:gd name="connsiteX1" fmla="*/ 169940 w 381789"/>
              <a:gd name="connsiteY1" fmla="*/ 0 h 262243"/>
              <a:gd name="connsiteX2" fmla="*/ 381789 w 381789"/>
              <a:gd name="connsiteY2" fmla="*/ 227915 h 262243"/>
              <a:gd name="connsiteX3" fmla="*/ 0 w 381789"/>
              <a:gd name="connsiteY3" fmla="*/ 250775 h 262243"/>
              <a:gd name="connsiteX0" fmla="*/ 0 w 381789"/>
              <a:gd name="connsiteY0" fmla="*/ 250775 h 271136"/>
              <a:gd name="connsiteX1" fmla="*/ 169940 w 381789"/>
              <a:gd name="connsiteY1" fmla="*/ 0 h 271136"/>
              <a:gd name="connsiteX2" fmla="*/ 381789 w 381789"/>
              <a:gd name="connsiteY2" fmla="*/ 227915 h 271136"/>
              <a:gd name="connsiteX3" fmla="*/ 0 w 381789"/>
              <a:gd name="connsiteY3" fmla="*/ 250775 h 271136"/>
              <a:gd name="connsiteX0" fmla="*/ 0 w 389409"/>
              <a:gd name="connsiteY0" fmla="*/ 224105 h 258763"/>
              <a:gd name="connsiteX1" fmla="*/ 177560 w 389409"/>
              <a:gd name="connsiteY1" fmla="*/ 0 h 258763"/>
              <a:gd name="connsiteX2" fmla="*/ 389409 w 389409"/>
              <a:gd name="connsiteY2" fmla="*/ 227915 h 258763"/>
              <a:gd name="connsiteX3" fmla="*/ 0 w 389409"/>
              <a:gd name="connsiteY3" fmla="*/ 224105 h 258763"/>
              <a:gd name="connsiteX0" fmla="*/ 0 w 374169"/>
              <a:gd name="connsiteY0" fmla="*/ 132665 h 227915"/>
              <a:gd name="connsiteX1" fmla="*/ 162320 w 374169"/>
              <a:gd name="connsiteY1" fmla="*/ 0 h 227915"/>
              <a:gd name="connsiteX2" fmla="*/ 374169 w 374169"/>
              <a:gd name="connsiteY2" fmla="*/ 227915 h 227915"/>
              <a:gd name="connsiteX3" fmla="*/ 0 w 374169"/>
              <a:gd name="connsiteY3" fmla="*/ 132665 h 227915"/>
              <a:gd name="connsiteX0" fmla="*/ 0 w 408459"/>
              <a:gd name="connsiteY0" fmla="*/ 132665 h 132665"/>
              <a:gd name="connsiteX1" fmla="*/ 162320 w 408459"/>
              <a:gd name="connsiteY1" fmla="*/ 0 h 132665"/>
              <a:gd name="connsiteX2" fmla="*/ 408459 w 408459"/>
              <a:gd name="connsiteY2" fmla="*/ 132665 h 132665"/>
              <a:gd name="connsiteX3" fmla="*/ 0 w 408459"/>
              <a:gd name="connsiteY3" fmla="*/ 132665 h 132665"/>
              <a:gd name="connsiteX0" fmla="*/ 0 w 408459"/>
              <a:gd name="connsiteY0" fmla="*/ 132665 h 151291"/>
              <a:gd name="connsiteX1" fmla="*/ 162320 w 408459"/>
              <a:gd name="connsiteY1" fmla="*/ 0 h 151291"/>
              <a:gd name="connsiteX2" fmla="*/ 408459 w 408459"/>
              <a:gd name="connsiteY2" fmla="*/ 132665 h 151291"/>
              <a:gd name="connsiteX3" fmla="*/ 0 w 408459"/>
              <a:gd name="connsiteY3" fmla="*/ 132665 h 151291"/>
              <a:gd name="connsiteX0" fmla="*/ 0 w 408459"/>
              <a:gd name="connsiteY0" fmla="*/ 132665 h 162685"/>
              <a:gd name="connsiteX1" fmla="*/ 162320 w 408459"/>
              <a:gd name="connsiteY1" fmla="*/ 0 h 162685"/>
              <a:gd name="connsiteX2" fmla="*/ 408459 w 408459"/>
              <a:gd name="connsiteY2" fmla="*/ 132665 h 162685"/>
              <a:gd name="connsiteX3" fmla="*/ 0 w 408459"/>
              <a:gd name="connsiteY3" fmla="*/ 132665 h 162685"/>
              <a:gd name="connsiteX0" fmla="*/ 0 w 438939"/>
              <a:gd name="connsiteY0" fmla="*/ 107265 h 153202"/>
              <a:gd name="connsiteX1" fmla="*/ 192800 w 438939"/>
              <a:gd name="connsiteY1" fmla="*/ 0 h 153202"/>
              <a:gd name="connsiteX2" fmla="*/ 438939 w 438939"/>
              <a:gd name="connsiteY2" fmla="*/ 132665 h 153202"/>
              <a:gd name="connsiteX3" fmla="*/ 0 w 438939"/>
              <a:gd name="connsiteY3" fmla="*/ 107265 h 153202"/>
              <a:gd name="connsiteX0" fmla="*/ 0 w 431319"/>
              <a:gd name="connsiteY0" fmla="*/ 107265 h 137285"/>
              <a:gd name="connsiteX1" fmla="*/ 192800 w 431319"/>
              <a:gd name="connsiteY1" fmla="*/ 0 h 137285"/>
              <a:gd name="connsiteX2" fmla="*/ 431319 w 431319"/>
              <a:gd name="connsiteY2" fmla="*/ 107265 h 137285"/>
              <a:gd name="connsiteX3" fmla="*/ 0 w 431319"/>
              <a:gd name="connsiteY3" fmla="*/ 107265 h 137285"/>
              <a:gd name="connsiteX0" fmla="*/ 0 w 444019"/>
              <a:gd name="connsiteY0" fmla="*/ 102185 h 134955"/>
              <a:gd name="connsiteX1" fmla="*/ 205500 w 444019"/>
              <a:gd name="connsiteY1" fmla="*/ 0 h 134955"/>
              <a:gd name="connsiteX2" fmla="*/ 444019 w 444019"/>
              <a:gd name="connsiteY2" fmla="*/ 107265 h 134955"/>
              <a:gd name="connsiteX3" fmla="*/ 0 w 444019"/>
              <a:gd name="connsiteY3" fmla="*/ 102185 h 134955"/>
              <a:gd name="connsiteX0" fmla="*/ 0 w 444019"/>
              <a:gd name="connsiteY0" fmla="*/ 104725 h 137495"/>
              <a:gd name="connsiteX1" fmla="*/ 208040 w 444019"/>
              <a:gd name="connsiteY1" fmla="*/ 0 h 137495"/>
              <a:gd name="connsiteX2" fmla="*/ 444019 w 444019"/>
              <a:gd name="connsiteY2" fmla="*/ 109805 h 137495"/>
              <a:gd name="connsiteX3" fmla="*/ 0 w 444019"/>
              <a:gd name="connsiteY3" fmla="*/ 104725 h 137495"/>
              <a:gd name="connsiteX0" fmla="*/ 0 w 392584"/>
              <a:gd name="connsiteY0" fmla="*/ 116155 h 143076"/>
              <a:gd name="connsiteX1" fmla="*/ 156605 w 392584"/>
              <a:gd name="connsiteY1" fmla="*/ 0 h 143076"/>
              <a:gd name="connsiteX2" fmla="*/ 392584 w 392584"/>
              <a:gd name="connsiteY2" fmla="*/ 109805 h 143076"/>
              <a:gd name="connsiteX3" fmla="*/ 0 w 392584"/>
              <a:gd name="connsiteY3" fmla="*/ 116155 h 143076"/>
              <a:gd name="connsiteX0" fmla="*/ 0 w 348769"/>
              <a:gd name="connsiteY0" fmla="*/ 116155 h 144890"/>
              <a:gd name="connsiteX1" fmla="*/ 156605 w 348769"/>
              <a:gd name="connsiteY1" fmla="*/ 0 h 144890"/>
              <a:gd name="connsiteX2" fmla="*/ 348769 w 348769"/>
              <a:gd name="connsiteY2" fmla="*/ 113615 h 144890"/>
              <a:gd name="connsiteX3" fmla="*/ 0 w 348769"/>
              <a:gd name="connsiteY3" fmla="*/ 116155 h 14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769" h="144890">
                <a:moveTo>
                  <a:pt x="0" y="116155"/>
                </a:moveTo>
                <a:lnTo>
                  <a:pt x="156605" y="0"/>
                </a:lnTo>
                <a:lnTo>
                  <a:pt x="348769" y="113615"/>
                </a:lnTo>
                <a:cubicBezTo>
                  <a:pt x="121176" y="155525"/>
                  <a:pt x="170443" y="154255"/>
                  <a:pt x="0" y="116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7647976">
            <a:off x="1624743" y="1706156"/>
            <a:ext cx="562445" cy="594660"/>
          </a:xfrm>
          <a:prstGeom prst="arc">
            <a:avLst>
              <a:gd name="adj1" fmla="val 17460154"/>
              <a:gd name="adj2" fmla="val 2105738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3120300" y="4020996"/>
            <a:ext cx="1068072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Lane keep</a:t>
            </a:r>
            <a:endParaRPr lang="en-US" sz="1400" dirty="0"/>
          </a:p>
        </p:txBody>
      </p:sp>
      <p:cxnSp>
        <p:nvCxnSpPr>
          <p:cNvPr id="63" name="Straight Connector 62"/>
          <p:cNvCxnSpPr>
            <a:stCxn id="87" idx="2"/>
            <a:endCxn id="61" idx="0"/>
          </p:cNvCxnSpPr>
          <p:nvPr/>
        </p:nvCxnSpPr>
        <p:spPr>
          <a:xfrm>
            <a:off x="2797478" y="3826499"/>
            <a:ext cx="856858" cy="194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797478" y="1874759"/>
            <a:ext cx="453918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80" name="Rounded Rectangle 79"/>
          <p:cNvSpPr/>
          <p:nvPr/>
        </p:nvSpPr>
        <p:spPr>
          <a:xfrm>
            <a:off x="2579182" y="2326709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F2</a:t>
            </a:r>
            <a:endParaRPr lang="en-US" sz="1400" dirty="0"/>
          </a:p>
        </p:txBody>
      </p:sp>
      <p:sp>
        <p:nvSpPr>
          <p:cNvPr id="81" name="Rounded Rectangle 80"/>
          <p:cNvSpPr/>
          <p:nvPr/>
        </p:nvSpPr>
        <p:spPr>
          <a:xfrm>
            <a:off x="3102227" y="2321726"/>
            <a:ext cx="438736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F3</a:t>
            </a:r>
            <a:endParaRPr lang="en-US" sz="1400" dirty="0"/>
          </a:p>
        </p:txBody>
      </p:sp>
      <p:cxnSp>
        <p:nvCxnSpPr>
          <p:cNvPr id="82" name="Straight Connector 81"/>
          <p:cNvCxnSpPr>
            <a:stCxn id="79" idx="2"/>
            <a:endCxn id="80" idx="0"/>
          </p:cNvCxnSpPr>
          <p:nvPr/>
        </p:nvCxnSpPr>
        <p:spPr>
          <a:xfrm flipH="1">
            <a:off x="2787958" y="2132212"/>
            <a:ext cx="236479" cy="1944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2"/>
            <a:endCxn id="81" idx="0"/>
          </p:cNvCxnSpPr>
          <p:nvPr/>
        </p:nvCxnSpPr>
        <p:spPr>
          <a:xfrm>
            <a:off x="3024437" y="2132212"/>
            <a:ext cx="297158" cy="1895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2588702" y="3569046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88" name="Rounded Rectangle 87"/>
          <p:cNvSpPr/>
          <p:nvPr/>
        </p:nvSpPr>
        <p:spPr>
          <a:xfrm>
            <a:off x="2588702" y="4020996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F2</a:t>
            </a:r>
            <a:endParaRPr lang="en-US" sz="1400" dirty="0"/>
          </a:p>
        </p:txBody>
      </p:sp>
      <p:cxnSp>
        <p:nvCxnSpPr>
          <p:cNvPr id="89" name="Straight Connector 88"/>
          <p:cNvCxnSpPr>
            <a:stCxn id="87" idx="2"/>
            <a:endCxn id="88" idx="0"/>
          </p:cNvCxnSpPr>
          <p:nvPr/>
        </p:nvCxnSpPr>
        <p:spPr>
          <a:xfrm>
            <a:off x="2797478" y="3826499"/>
            <a:ext cx="0" cy="194497"/>
          </a:xfrm>
          <a:prstGeom prst="line">
            <a:avLst/>
          </a:prstGeom>
          <a:ln w="127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ight Arrow 92"/>
          <p:cNvSpPr/>
          <p:nvPr/>
        </p:nvSpPr>
        <p:spPr>
          <a:xfrm>
            <a:off x="2347326" y="2132212"/>
            <a:ext cx="280477" cy="15332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>
            <a:off x="2129319" y="3849114"/>
            <a:ext cx="280477" cy="15332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lowchart: Process 141"/>
          <p:cNvSpPr/>
          <p:nvPr/>
        </p:nvSpPr>
        <p:spPr>
          <a:xfrm>
            <a:off x="5031317" y="1364427"/>
            <a:ext cx="803094" cy="28721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43" name="Rectangle 142"/>
          <p:cNvSpPr/>
          <p:nvPr/>
        </p:nvSpPr>
        <p:spPr>
          <a:xfrm>
            <a:off x="5031317" y="1239409"/>
            <a:ext cx="292364" cy="1242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Process 143"/>
          <p:cNvSpPr/>
          <p:nvPr/>
        </p:nvSpPr>
        <p:spPr>
          <a:xfrm>
            <a:off x="4530778" y="2692652"/>
            <a:ext cx="795093" cy="28721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45" name="Rectangle 144"/>
          <p:cNvSpPr/>
          <p:nvPr/>
        </p:nvSpPr>
        <p:spPr>
          <a:xfrm>
            <a:off x="4529267" y="2579179"/>
            <a:ext cx="306789" cy="1194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Process 145"/>
          <p:cNvSpPr/>
          <p:nvPr/>
        </p:nvSpPr>
        <p:spPr>
          <a:xfrm>
            <a:off x="5464102" y="2696215"/>
            <a:ext cx="805310" cy="28721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47" name="Rectangle 146"/>
          <p:cNvSpPr/>
          <p:nvPr/>
        </p:nvSpPr>
        <p:spPr>
          <a:xfrm>
            <a:off x="5464101" y="2571955"/>
            <a:ext cx="225561" cy="1242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 rot="2700000">
            <a:off x="5364703" y="2130711"/>
            <a:ext cx="109502" cy="1063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>
            <a:stCxn id="142" idx="2"/>
            <a:endCxn id="172" idx="0"/>
          </p:cNvCxnSpPr>
          <p:nvPr/>
        </p:nvCxnSpPr>
        <p:spPr>
          <a:xfrm flipH="1">
            <a:off x="5419454" y="1651645"/>
            <a:ext cx="13410" cy="19148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5419454" y="2265948"/>
            <a:ext cx="417548" cy="3996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5021948" y="2265948"/>
            <a:ext cx="397507" cy="3890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5491894" y="2144803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 most one</a:t>
            </a:r>
            <a:endParaRPr lang="en-US" sz="1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797431" y="2140157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 least one</a:t>
            </a:r>
            <a:endParaRPr lang="en-US" sz="1400" dirty="0"/>
          </a:p>
        </p:txBody>
      </p:sp>
      <p:sp>
        <p:nvSpPr>
          <p:cNvPr id="169" name="Right Arrow 168"/>
          <p:cNvSpPr/>
          <p:nvPr/>
        </p:nvSpPr>
        <p:spPr>
          <a:xfrm>
            <a:off x="6389637" y="2005161"/>
            <a:ext cx="280477" cy="15332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3605777" y="3986751"/>
            <a:ext cx="68489" cy="68489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>
            <a:off x="5225139" y="1772518"/>
            <a:ext cx="388630" cy="304442"/>
            <a:chOff x="6012358" y="3759045"/>
            <a:chExt cx="619592" cy="535737"/>
          </a:xfrm>
        </p:grpSpPr>
        <p:sp>
          <p:nvSpPr>
            <p:cNvPr id="172" name="Flowchart: Process 171"/>
            <p:cNvSpPr/>
            <p:nvPr/>
          </p:nvSpPr>
          <p:spPr>
            <a:xfrm>
              <a:off x="6012358" y="3883305"/>
              <a:ext cx="619592" cy="287218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012358" y="3759045"/>
              <a:ext cx="225561" cy="1242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406389" y="4170523"/>
              <a:ext cx="225561" cy="1242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9" name="Straight Connector 178"/>
          <p:cNvCxnSpPr>
            <a:stCxn id="172" idx="2"/>
          </p:cNvCxnSpPr>
          <p:nvPr/>
        </p:nvCxnSpPr>
        <p:spPr>
          <a:xfrm flipH="1">
            <a:off x="5417278" y="2006348"/>
            <a:ext cx="2176" cy="99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011656" y="259523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F3 </a:t>
            </a:r>
            <a:r>
              <a:rPr lang="sv-SE" dirty="0" smtClean="0">
                <a:latin typeface="+mn-lt"/>
                <a:ea typeface="Cambria Math" panose="02040503050406030204" pitchFamily="18" charset="0"/>
              </a:rPr>
              <a:t>→ </a:t>
            </a:r>
            <a:r>
              <a:rPr lang="sv-SE" dirty="0" err="1" smtClean="0">
                <a:latin typeface="+mn-lt"/>
                <a:ea typeface="Cambria Math" panose="02040503050406030204" pitchFamily="18" charset="0"/>
              </a:rPr>
              <a:t>Fx</a:t>
            </a:r>
            <a:endParaRPr lang="en-US" dirty="0">
              <a:latin typeface="+mn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963602" y="1362301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F1 is </a:t>
            </a:r>
            <a:r>
              <a:rPr lang="sv-SE" sz="1400" dirty="0" err="1" smtClean="0"/>
              <a:t>safe</a:t>
            </a:r>
            <a:endParaRPr lang="en-US" sz="1400" dirty="0"/>
          </a:p>
        </p:txBody>
      </p:sp>
      <p:sp>
        <p:nvSpPr>
          <p:cNvPr id="191" name="TextBox 190"/>
          <p:cNvSpPr txBox="1"/>
          <p:nvPr/>
        </p:nvSpPr>
        <p:spPr>
          <a:xfrm>
            <a:off x="5387278" y="269658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F3 is </a:t>
            </a:r>
            <a:r>
              <a:rPr lang="sv-SE" sz="1400" dirty="0" err="1" smtClean="0"/>
              <a:t>safe</a:t>
            </a:r>
            <a:endParaRPr lang="en-US" sz="1400" dirty="0"/>
          </a:p>
        </p:txBody>
      </p:sp>
      <p:sp>
        <p:nvSpPr>
          <p:cNvPr id="195" name="Flowchart: Process 194"/>
          <p:cNvSpPr/>
          <p:nvPr/>
        </p:nvSpPr>
        <p:spPr>
          <a:xfrm>
            <a:off x="5107917" y="3285464"/>
            <a:ext cx="619592" cy="28721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96" name="Rectangle 195"/>
          <p:cNvSpPr/>
          <p:nvPr/>
        </p:nvSpPr>
        <p:spPr>
          <a:xfrm>
            <a:off x="5107917" y="3161204"/>
            <a:ext cx="225561" cy="1242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lowchart: Process 196"/>
          <p:cNvSpPr/>
          <p:nvPr/>
        </p:nvSpPr>
        <p:spPr>
          <a:xfrm>
            <a:off x="4712130" y="3993495"/>
            <a:ext cx="619592" cy="28721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98" name="Rectangle 197"/>
          <p:cNvSpPr/>
          <p:nvPr/>
        </p:nvSpPr>
        <p:spPr>
          <a:xfrm>
            <a:off x="4712129" y="3869235"/>
            <a:ext cx="225561" cy="1242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5217424" y="328733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F1</a:t>
            </a:r>
            <a:endParaRPr lang="en-US" sz="1400" dirty="0"/>
          </a:p>
        </p:txBody>
      </p:sp>
      <p:sp>
        <p:nvSpPr>
          <p:cNvPr id="230" name="TextBox 229"/>
          <p:cNvSpPr txBox="1"/>
          <p:nvPr/>
        </p:nvSpPr>
        <p:spPr>
          <a:xfrm>
            <a:off x="4825398" y="399356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F2</a:t>
            </a:r>
            <a:endParaRPr lang="en-US" sz="1400" dirty="0"/>
          </a:p>
        </p:txBody>
      </p:sp>
      <p:cxnSp>
        <p:nvCxnSpPr>
          <p:cNvPr id="238" name="Straight Arrow Connector 237"/>
          <p:cNvCxnSpPr>
            <a:stCxn id="229" idx="2"/>
            <a:endCxn id="230" idx="0"/>
          </p:cNvCxnSpPr>
          <p:nvPr/>
        </p:nvCxnSpPr>
        <p:spPr>
          <a:xfrm flipH="1">
            <a:off x="5021926" y="3595111"/>
            <a:ext cx="392026" cy="3984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Flowchart: Process 247"/>
          <p:cNvSpPr/>
          <p:nvPr/>
        </p:nvSpPr>
        <p:spPr>
          <a:xfrm>
            <a:off x="7119829" y="3293734"/>
            <a:ext cx="619592" cy="28721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249" name="Rectangle 248"/>
          <p:cNvSpPr/>
          <p:nvPr/>
        </p:nvSpPr>
        <p:spPr>
          <a:xfrm>
            <a:off x="7119829" y="3169474"/>
            <a:ext cx="225561" cy="1242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lowchart: Process 249"/>
          <p:cNvSpPr/>
          <p:nvPr/>
        </p:nvSpPr>
        <p:spPr>
          <a:xfrm>
            <a:off x="6724042" y="4001765"/>
            <a:ext cx="619592" cy="28721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251" name="Rectangle 250"/>
          <p:cNvSpPr/>
          <p:nvPr/>
        </p:nvSpPr>
        <p:spPr>
          <a:xfrm>
            <a:off x="6724041" y="3877505"/>
            <a:ext cx="225561" cy="1242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lowchart: Process 251"/>
          <p:cNvSpPr/>
          <p:nvPr/>
        </p:nvSpPr>
        <p:spPr>
          <a:xfrm>
            <a:off x="7519653" y="4005268"/>
            <a:ext cx="946125" cy="468322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253" name="Rectangle 252"/>
          <p:cNvSpPr/>
          <p:nvPr/>
        </p:nvSpPr>
        <p:spPr>
          <a:xfrm>
            <a:off x="7519653" y="3881008"/>
            <a:ext cx="225561" cy="1242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7229336" y="329560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F1</a:t>
            </a:r>
            <a:endParaRPr lang="en-US" sz="1400" dirty="0"/>
          </a:p>
        </p:txBody>
      </p:sp>
      <p:sp>
        <p:nvSpPr>
          <p:cNvPr id="255" name="TextBox 254"/>
          <p:cNvSpPr txBox="1"/>
          <p:nvPr/>
        </p:nvSpPr>
        <p:spPr>
          <a:xfrm>
            <a:off x="6837310" y="400183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F2</a:t>
            </a:r>
            <a:endParaRPr lang="en-US" sz="1400" dirty="0"/>
          </a:p>
        </p:txBody>
      </p:sp>
      <p:sp>
        <p:nvSpPr>
          <p:cNvPr id="256" name="TextBox 255"/>
          <p:cNvSpPr txBox="1"/>
          <p:nvPr/>
        </p:nvSpPr>
        <p:spPr>
          <a:xfrm>
            <a:off x="7485149" y="3981762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Lane keep </a:t>
            </a:r>
          </a:p>
          <a:p>
            <a:r>
              <a:rPr lang="en-US" sz="1400" dirty="0" smtClean="0"/>
              <a:t>is safe</a:t>
            </a:r>
            <a:endParaRPr lang="en-US" sz="1400" dirty="0"/>
          </a:p>
        </p:txBody>
      </p:sp>
      <p:cxnSp>
        <p:nvCxnSpPr>
          <p:cNvPr id="257" name="Straight Arrow Connector 256"/>
          <p:cNvCxnSpPr>
            <a:stCxn id="254" idx="2"/>
            <a:endCxn id="255" idx="0"/>
          </p:cNvCxnSpPr>
          <p:nvPr/>
        </p:nvCxnSpPr>
        <p:spPr>
          <a:xfrm flipH="1">
            <a:off x="7033838" y="3603381"/>
            <a:ext cx="392026" cy="3984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254" idx="2"/>
          </p:cNvCxnSpPr>
          <p:nvPr/>
        </p:nvCxnSpPr>
        <p:spPr>
          <a:xfrm>
            <a:off x="7425864" y="3603381"/>
            <a:ext cx="250248" cy="126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Oval 258"/>
          <p:cNvSpPr/>
          <p:nvPr/>
        </p:nvSpPr>
        <p:spPr>
          <a:xfrm>
            <a:off x="7676725" y="3712868"/>
            <a:ext cx="68489" cy="68489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0" name="Straight Arrow Connector 259"/>
          <p:cNvCxnSpPr>
            <a:stCxn id="259" idx="5"/>
          </p:cNvCxnSpPr>
          <p:nvPr/>
        </p:nvCxnSpPr>
        <p:spPr>
          <a:xfrm>
            <a:off x="7735184" y="3771327"/>
            <a:ext cx="304776" cy="1790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4456506" y="268537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F2 is </a:t>
            </a:r>
            <a:r>
              <a:rPr lang="sv-SE" sz="1400" dirty="0" err="1" smtClean="0"/>
              <a:t>safe</a:t>
            </a:r>
            <a:endParaRPr lang="en-US" sz="1400" dirty="0"/>
          </a:p>
        </p:txBody>
      </p:sp>
      <p:sp>
        <p:nvSpPr>
          <p:cNvPr id="265" name="Flowchart: Process 264"/>
          <p:cNvSpPr/>
          <p:nvPr/>
        </p:nvSpPr>
        <p:spPr>
          <a:xfrm>
            <a:off x="7173800" y="1359331"/>
            <a:ext cx="803094" cy="28721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266" name="Rectangle 265"/>
          <p:cNvSpPr/>
          <p:nvPr/>
        </p:nvSpPr>
        <p:spPr>
          <a:xfrm>
            <a:off x="7174445" y="1235071"/>
            <a:ext cx="292364" cy="1242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lowchart: Process 266"/>
          <p:cNvSpPr/>
          <p:nvPr/>
        </p:nvSpPr>
        <p:spPr>
          <a:xfrm>
            <a:off x="6673261" y="2687556"/>
            <a:ext cx="795093" cy="28721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268" name="Rectangle 267"/>
          <p:cNvSpPr/>
          <p:nvPr/>
        </p:nvSpPr>
        <p:spPr>
          <a:xfrm>
            <a:off x="6671750" y="2574083"/>
            <a:ext cx="306789" cy="1194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lowchart: Process 268"/>
          <p:cNvSpPr/>
          <p:nvPr/>
        </p:nvSpPr>
        <p:spPr>
          <a:xfrm>
            <a:off x="7606585" y="2691119"/>
            <a:ext cx="805310" cy="28721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270" name="Rectangle 269"/>
          <p:cNvSpPr/>
          <p:nvPr/>
        </p:nvSpPr>
        <p:spPr>
          <a:xfrm>
            <a:off x="7606584" y="2566859"/>
            <a:ext cx="225561" cy="1242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 rot="2700000">
            <a:off x="7507186" y="2125615"/>
            <a:ext cx="109502" cy="1063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/>
          <p:cNvCxnSpPr>
            <a:stCxn id="265" idx="2"/>
            <a:endCxn id="277" idx="0"/>
          </p:cNvCxnSpPr>
          <p:nvPr/>
        </p:nvCxnSpPr>
        <p:spPr>
          <a:xfrm flipH="1">
            <a:off x="7561937" y="1646549"/>
            <a:ext cx="13410" cy="19148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7561937" y="2260852"/>
            <a:ext cx="417548" cy="3996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H="1">
            <a:off x="7164431" y="2260852"/>
            <a:ext cx="397507" cy="3890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" name="Group 275"/>
          <p:cNvGrpSpPr/>
          <p:nvPr/>
        </p:nvGrpSpPr>
        <p:grpSpPr>
          <a:xfrm>
            <a:off x="7367622" y="1767422"/>
            <a:ext cx="388630" cy="304442"/>
            <a:chOff x="6012358" y="3759045"/>
            <a:chExt cx="619592" cy="535737"/>
          </a:xfrm>
        </p:grpSpPr>
        <p:sp>
          <p:nvSpPr>
            <p:cNvPr id="277" name="Flowchart: Process 276"/>
            <p:cNvSpPr/>
            <p:nvPr/>
          </p:nvSpPr>
          <p:spPr>
            <a:xfrm>
              <a:off x="6012358" y="3883305"/>
              <a:ext cx="619592" cy="287218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012358" y="3759045"/>
              <a:ext cx="225561" cy="1242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6406389" y="4170523"/>
              <a:ext cx="225561" cy="1242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0" name="Straight Connector 279"/>
          <p:cNvCxnSpPr>
            <a:stCxn id="277" idx="2"/>
          </p:cNvCxnSpPr>
          <p:nvPr/>
        </p:nvCxnSpPr>
        <p:spPr>
          <a:xfrm flipH="1">
            <a:off x="7559761" y="2001252"/>
            <a:ext cx="2176" cy="99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/>
          <p:cNvSpPr txBox="1"/>
          <p:nvPr/>
        </p:nvSpPr>
        <p:spPr>
          <a:xfrm>
            <a:off x="7106085" y="135720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F1 is </a:t>
            </a:r>
            <a:r>
              <a:rPr lang="sv-SE" sz="1400" dirty="0" err="1" smtClean="0"/>
              <a:t>safe</a:t>
            </a:r>
            <a:endParaRPr lang="en-US" sz="1400" dirty="0"/>
          </a:p>
        </p:txBody>
      </p:sp>
      <p:sp>
        <p:nvSpPr>
          <p:cNvPr id="282" name="TextBox 281"/>
          <p:cNvSpPr txBox="1"/>
          <p:nvPr/>
        </p:nvSpPr>
        <p:spPr>
          <a:xfrm>
            <a:off x="7529761" y="269149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F3 is </a:t>
            </a:r>
            <a:r>
              <a:rPr lang="sv-SE" sz="1400" dirty="0" err="1" smtClean="0"/>
              <a:t>safe</a:t>
            </a:r>
            <a:endParaRPr lang="en-US" sz="1400" dirty="0"/>
          </a:p>
        </p:txBody>
      </p:sp>
      <p:sp>
        <p:nvSpPr>
          <p:cNvPr id="283" name="TextBox 282"/>
          <p:cNvSpPr txBox="1"/>
          <p:nvPr/>
        </p:nvSpPr>
        <p:spPr>
          <a:xfrm>
            <a:off x="6598989" y="268027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F2 is </a:t>
            </a:r>
            <a:r>
              <a:rPr lang="sv-SE" sz="1400" dirty="0" err="1" smtClean="0"/>
              <a:t>safe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5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5973">
        <p:fade/>
      </p:transition>
    </mc:Choice>
    <mc:Fallback>
      <p:transition spd="med" advTm="1159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 animBg="1"/>
      <p:bldP spid="43" grpId="0" animBg="1"/>
      <p:bldP spid="61" grpId="0" animBg="1"/>
      <p:bldP spid="87" grpId="0" animBg="1"/>
      <p:bldP spid="88" grpId="0" animBg="1"/>
      <p:bldP spid="94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2" grpId="0"/>
      <p:bldP spid="153" grpId="0"/>
      <p:bldP spid="169" grpId="0" animBg="1"/>
      <p:bldP spid="170" grpId="0" animBg="1"/>
      <p:bldP spid="188" grpId="0"/>
      <p:bldP spid="189" grpId="0"/>
      <p:bldP spid="191" grpId="0"/>
      <p:bldP spid="195" grpId="0" animBg="1"/>
      <p:bldP spid="196" grpId="0" animBg="1"/>
      <p:bldP spid="197" grpId="0" animBg="1"/>
      <p:bldP spid="198" grpId="0" animBg="1"/>
      <p:bldP spid="229" grpId="0"/>
      <p:bldP spid="230" grpId="0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/>
      <p:bldP spid="255" grpId="0"/>
      <p:bldP spid="256" grpId="0"/>
      <p:bldP spid="259" grpId="0" animBg="1"/>
      <p:bldP spid="263" grpId="0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81" grpId="0"/>
      <p:bldP spid="282" grpId="0"/>
      <p:bldP spid="2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87555E4-1462-704B-824D-67235242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lines are everywhere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DC37C1-D8A0-DA41-9721-23DD355AF2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042904-6C12-3C45-8180-36DC2B53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35775" y="4949520"/>
            <a:ext cx="205740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rgbClr val="8484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C338348D-F2D3-AB47-AE2A-1D59B1E58D6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5908" r="5370" b="3034"/>
          <a:stretch/>
        </p:blipFill>
        <p:spPr>
          <a:xfrm>
            <a:off x="245463" y="958758"/>
            <a:ext cx="1800002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12944" r="5087" b="18129"/>
          <a:stretch/>
        </p:blipFill>
        <p:spPr>
          <a:xfrm>
            <a:off x="6901824" y="960563"/>
            <a:ext cx="2056396" cy="115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4" t="24753" r="67" b="9654"/>
          <a:stretch/>
        </p:blipFill>
        <p:spPr>
          <a:xfrm>
            <a:off x="2111970" y="948555"/>
            <a:ext cx="2624507" cy="1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17302" r="24160" b="23785"/>
          <a:stretch/>
        </p:blipFill>
        <p:spPr>
          <a:xfrm>
            <a:off x="2803050" y="2905185"/>
            <a:ext cx="1933427" cy="144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3" t="29759"/>
          <a:stretch/>
        </p:blipFill>
        <p:spPr>
          <a:xfrm>
            <a:off x="245463" y="2905185"/>
            <a:ext cx="2410495" cy="14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23236" r="6251" b="13762"/>
          <a:stretch/>
        </p:blipFill>
        <p:spPr>
          <a:xfrm>
            <a:off x="4848821" y="925626"/>
            <a:ext cx="2055921" cy="115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5" b="94507" l="2102" r="969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0" t="19185" r="3014" b="5710"/>
          <a:stretch/>
        </p:blipFill>
        <p:spPr>
          <a:xfrm>
            <a:off x="4848821" y="2077626"/>
            <a:ext cx="2127811" cy="115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036" b="82876" l="17358" r="807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87" t="14661" r="23782" b="19658"/>
          <a:stretch/>
        </p:blipFill>
        <p:spPr>
          <a:xfrm>
            <a:off x="7640912" y="2105828"/>
            <a:ext cx="1317308" cy="115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93" b="100000" l="9915" r="898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98" r="25866"/>
          <a:stretch/>
        </p:blipFill>
        <p:spPr>
          <a:xfrm>
            <a:off x="4848821" y="3193185"/>
            <a:ext cx="1235912" cy="115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90" b="100000" l="8239" r="78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8903" r="34205" b="3313"/>
          <a:stretch/>
        </p:blipFill>
        <p:spPr>
          <a:xfrm>
            <a:off x="7312817" y="3189197"/>
            <a:ext cx="1645403" cy="115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807" b="71889" l="6061" r="7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" t="10713" r="23939" b="30672"/>
          <a:stretch/>
        </p:blipFill>
        <p:spPr>
          <a:xfrm>
            <a:off x="5676786" y="2852889"/>
            <a:ext cx="2560351" cy="144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2763" b="96365" l="18788" r="84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05" t="14042" r="15605" b="8921"/>
          <a:stretch/>
        </p:blipFill>
        <p:spPr>
          <a:xfrm>
            <a:off x="6299089" y="1526941"/>
            <a:ext cx="1315746" cy="11520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4796111" y="925628"/>
            <a:ext cx="0" cy="3628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5400000">
            <a:off x="2368387" y="2245121"/>
            <a:ext cx="245165" cy="4491015"/>
          </a:xfrm>
          <a:prstGeom prst="rightBrace">
            <a:avLst>
              <a:gd name="adj1" fmla="val 407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5400000">
            <a:off x="6780937" y="2435930"/>
            <a:ext cx="245165" cy="4109399"/>
          </a:xfrm>
          <a:prstGeom prst="rightBrace">
            <a:avLst>
              <a:gd name="adj1" fmla="val 407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76501" y="4543448"/>
            <a:ext cx="24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 of configurations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46324" y="4553651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illions of configurations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0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9008">
        <p:fade/>
      </p:transition>
    </mc:Choice>
    <mc:Fallback>
      <p:transition spd="med" advTm="79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previous </a:t>
            </a:r>
            <a:r>
              <a:rPr lang="en-US" dirty="0" err="1" smtClean="0"/>
              <a:t>appraoches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New </a:t>
            </a:r>
            <a:r>
              <a:rPr lang="en-US" dirty="0" smtClean="0"/>
              <a:t>configuration added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60463" y="20284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308" y="374061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b)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1673369" y="1889914"/>
            <a:ext cx="453918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1455073" y="2341864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F2</a:t>
            </a:r>
            <a:endParaRPr lang="en-US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1978118" y="2336881"/>
            <a:ext cx="438736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F3</a:t>
            </a:r>
            <a:endParaRPr lang="en-US" sz="1400" dirty="0"/>
          </a:p>
        </p:txBody>
      </p:sp>
      <p:cxnSp>
        <p:nvCxnSpPr>
          <p:cNvPr id="35" name="Straight Connector 34"/>
          <p:cNvCxnSpPr>
            <a:stCxn id="32" idx="2"/>
            <a:endCxn id="33" idx="0"/>
          </p:cNvCxnSpPr>
          <p:nvPr/>
        </p:nvCxnSpPr>
        <p:spPr>
          <a:xfrm flipH="1">
            <a:off x="1663849" y="2147367"/>
            <a:ext cx="236479" cy="1944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2" idx="2"/>
            <a:endCxn id="34" idx="0"/>
          </p:cNvCxnSpPr>
          <p:nvPr/>
        </p:nvCxnSpPr>
        <p:spPr>
          <a:xfrm>
            <a:off x="1900328" y="2147367"/>
            <a:ext cx="297158" cy="1895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455073" y="3570584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>
          <a:xfrm>
            <a:off x="1455073" y="4022534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F2</a:t>
            </a:r>
            <a:endParaRPr lang="en-US" sz="1400" dirty="0"/>
          </a:p>
        </p:txBody>
      </p:sp>
      <p:cxnSp>
        <p:nvCxnSpPr>
          <p:cNvPr id="45" name="Straight Connector 44"/>
          <p:cNvCxnSpPr>
            <a:stCxn id="42" idx="2"/>
            <a:endCxn id="43" idx="0"/>
          </p:cNvCxnSpPr>
          <p:nvPr/>
        </p:nvCxnSpPr>
        <p:spPr>
          <a:xfrm>
            <a:off x="1663849" y="3828037"/>
            <a:ext cx="0" cy="194497"/>
          </a:xfrm>
          <a:prstGeom prst="line">
            <a:avLst/>
          </a:prstGeom>
          <a:ln w="127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Isosceles Triangle 54"/>
          <p:cNvSpPr/>
          <p:nvPr/>
        </p:nvSpPr>
        <p:spPr>
          <a:xfrm>
            <a:off x="2868332" y="2140650"/>
            <a:ext cx="348769" cy="144890"/>
          </a:xfrm>
          <a:custGeom>
            <a:avLst/>
            <a:gdLst>
              <a:gd name="connsiteX0" fmla="*/ 0 w 339879"/>
              <a:gd name="connsiteY0" fmla="*/ 288875 h 288875"/>
              <a:gd name="connsiteX1" fmla="*/ 169940 w 339879"/>
              <a:gd name="connsiteY1" fmla="*/ 0 h 288875"/>
              <a:gd name="connsiteX2" fmla="*/ 339879 w 339879"/>
              <a:gd name="connsiteY2" fmla="*/ 288875 h 288875"/>
              <a:gd name="connsiteX3" fmla="*/ 0 w 339879"/>
              <a:gd name="connsiteY3" fmla="*/ 288875 h 288875"/>
              <a:gd name="connsiteX0" fmla="*/ 0 w 347499"/>
              <a:gd name="connsiteY0" fmla="*/ 212675 h 288875"/>
              <a:gd name="connsiteX1" fmla="*/ 177560 w 347499"/>
              <a:gd name="connsiteY1" fmla="*/ 0 h 288875"/>
              <a:gd name="connsiteX2" fmla="*/ 347499 w 347499"/>
              <a:gd name="connsiteY2" fmla="*/ 288875 h 288875"/>
              <a:gd name="connsiteX3" fmla="*/ 0 w 347499"/>
              <a:gd name="connsiteY3" fmla="*/ 212675 h 288875"/>
              <a:gd name="connsiteX0" fmla="*/ 0 w 389409"/>
              <a:gd name="connsiteY0" fmla="*/ 212675 h 227915"/>
              <a:gd name="connsiteX1" fmla="*/ 177560 w 389409"/>
              <a:gd name="connsiteY1" fmla="*/ 0 h 227915"/>
              <a:gd name="connsiteX2" fmla="*/ 389409 w 389409"/>
              <a:gd name="connsiteY2" fmla="*/ 227915 h 227915"/>
              <a:gd name="connsiteX3" fmla="*/ 0 w 389409"/>
              <a:gd name="connsiteY3" fmla="*/ 212675 h 227915"/>
              <a:gd name="connsiteX0" fmla="*/ 0 w 389409"/>
              <a:gd name="connsiteY0" fmla="*/ 212675 h 260312"/>
              <a:gd name="connsiteX1" fmla="*/ 177560 w 389409"/>
              <a:gd name="connsiteY1" fmla="*/ 0 h 260312"/>
              <a:gd name="connsiteX2" fmla="*/ 389409 w 389409"/>
              <a:gd name="connsiteY2" fmla="*/ 227915 h 260312"/>
              <a:gd name="connsiteX3" fmla="*/ 0 w 389409"/>
              <a:gd name="connsiteY3" fmla="*/ 212675 h 260312"/>
              <a:gd name="connsiteX0" fmla="*/ 0 w 389409"/>
              <a:gd name="connsiteY0" fmla="*/ 212675 h 270425"/>
              <a:gd name="connsiteX1" fmla="*/ 177560 w 389409"/>
              <a:gd name="connsiteY1" fmla="*/ 0 h 270425"/>
              <a:gd name="connsiteX2" fmla="*/ 389409 w 389409"/>
              <a:gd name="connsiteY2" fmla="*/ 227915 h 270425"/>
              <a:gd name="connsiteX3" fmla="*/ 0 w 389409"/>
              <a:gd name="connsiteY3" fmla="*/ 212675 h 270425"/>
              <a:gd name="connsiteX0" fmla="*/ 0 w 389409"/>
              <a:gd name="connsiteY0" fmla="*/ 212675 h 250233"/>
              <a:gd name="connsiteX1" fmla="*/ 177560 w 389409"/>
              <a:gd name="connsiteY1" fmla="*/ 0 h 250233"/>
              <a:gd name="connsiteX2" fmla="*/ 389409 w 389409"/>
              <a:gd name="connsiteY2" fmla="*/ 227915 h 250233"/>
              <a:gd name="connsiteX3" fmla="*/ 0 w 389409"/>
              <a:gd name="connsiteY3" fmla="*/ 212675 h 250233"/>
              <a:gd name="connsiteX0" fmla="*/ 0 w 381789"/>
              <a:gd name="connsiteY0" fmla="*/ 250775 h 262243"/>
              <a:gd name="connsiteX1" fmla="*/ 169940 w 381789"/>
              <a:gd name="connsiteY1" fmla="*/ 0 h 262243"/>
              <a:gd name="connsiteX2" fmla="*/ 381789 w 381789"/>
              <a:gd name="connsiteY2" fmla="*/ 227915 h 262243"/>
              <a:gd name="connsiteX3" fmla="*/ 0 w 381789"/>
              <a:gd name="connsiteY3" fmla="*/ 250775 h 262243"/>
              <a:gd name="connsiteX0" fmla="*/ 0 w 381789"/>
              <a:gd name="connsiteY0" fmla="*/ 250775 h 271136"/>
              <a:gd name="connsiteX1" fmla="*/ 169940 w 381789"/>
              <a:gd name="connsiteY1" fmla="*/ 0 h 271136"/>
              <a:gd name="connsiteX2" fmla="*/ 381789 w 381789"/>
              <a:gd name="connsiteY2" fmla="*/ 227915 h 271136"/>
              <a:gd name="connsiteX3" fmla="*/ 0 w 381789"/>
              <a:gd name="connsiteY3" fmla="*/ 250775 h 271136"/>
              <a:gd name="connsiteX0" fmla="*/ 0 w 389409"/>
              <a:gd name="connsiteY0" fmla="*/ 224105 h 258763"/>
              <a:gd name="connsiteX1" fmla="*/ 177560 w 389409"/>
              <a:gd name="connsiteY1" fmla="*/ 0 h 258763"/>
              <a:gd name="connsiteX2" fmla="*/ 389409 w 389409"/>
              <a:gd name="connsiteY2" fmla="*/ 227915 h 258763"/>
              <a:gd name="connsiteX3" fmla="*/ 0 w 389409"/>
              <a:gd name="connsiteY3" fmla="*/ 224105 h 258763"/>
              <a:gd name="connsiteX0" fmla="*/ 0 w 374169"/>
              <a:gd name="connsiteY0" fmla="*/ 132665 h 227915"/>
              <a:gd name="connsiteX1" fmla="*/ 162320 w 374169"/>
              <a:gd name="connsiteY1" fmla="*/ 0 h 227915"/>
              <a:gd name="connsiteX2" fmla="*/ 374169 w 374169"/>
              <a:gd name="connsiteY2" fmla="*/ 227915 h 227915"/>
              <a:gd name="connsiteX3" fmla="*/ 0 w 374169"/>
              <a:gd name="connsiteY3" fmla="*/ 132665 h 227915"/>
              <a:gd name="connsiteX0" fmla="*/ 0 w 408459"/>
              <a:gd name="connsiteY0" fmla="*/ 132665 h 132665"/>
              <a:gd name="connsiteX1" fmla="*/ 162320 w 408459"/>
              <a:gd name="connsiteY1" fmla="*/ 0 h 132665"/>
              <a:gd name="connsiteX2" fmla="*/ 408459 w 408459"/>
              <a:gd name="connsiteY2" fmla="*/ 132665 h 132665"/>
              <a:gd name="connsiteX3" fmla="*/ 0 w 408459"/>
              <a:gd name="connsiteY3" fmla="*/ 132665 h 132665"/>
              <a:gd name="connsiteX0" fmla="*/ 0 w 408459"/>
              <a:gd name="connsiteY0" fmla="*/ 132665 h 151291"/>
              <a:gd name="connsiteX1" fmla="*/ 162320 w 408459"/>
              <a:gd name="connsiteY1" fmla="*/ 0 h 151291"/>
              <a:gd name="connsiteX2" fmla="*/ 408459 w 408459"/>
              <a:gd name="connsiteY2" fmla="*/ 132665 h 151291"/>
              <a:gd name="connsiteX3" fmla="*/ 0 w 408459"/>
              <a:gd name="connsiteY3" fmla="*/ 132665 h 151291"/>
              <a:gd name="connsiteX0" fmla="*/ 0 w 408459"/>
              <a:gd name="connsiteY0" fmla="*/ 132665 h 162685"/>
              <a:gd name="connsiteX1" fmla="*/ 162320 w 408459"/>
              <a:gd name="connsiteY1" fmla="*/ 0 h 162685"/>
              <a:gd name="connsiteX2" fmla="*/ 408459 w 408459"/>
              <a:gd name="connsiteY2" fmla="*/ 132665 h 162685"/>
              <a:gd name="connsiteX3" fmla="*/ 0 w 408459"/>
              <a:gd name="connsiteY3" fmla="*/ 132665 h 162685"/>
              <a:gd name="connsiteX0" fmla="*/ 0 w 438939"/>
              <a:gd name="connsiteY0" fmla="*/ 107265 h 153202"/>
              <a:gd name="connsiteX1" fmla="*/ 192800 w 438939"/>
              <a:gd name="connsiteY1" fmla="*/ 0 h 153202"/>
              <a:gd name="connsiteX2" fmla="*/ 438939 w 438939"/>
              <a:gd name="connsiteY2" fmla="*/ 132665 h 153202"/>
              <a:gd name="connsiteX3" fmla="*/ 0 w 438939"/>
              <a:gd name="connsiteY3" fmla="*/ 107265 h 153202"/>
              <a:gd name="connsiteX0" fmla="*/ 0 w 431319"/>
              <a:gd name="connsiteY0" fmla="*/ 107265 h 137285"/>
              <a:gd name="connsiteX1" fmla="*/ 192800 w 431319"/>
              <a:gd name="connsiteY1" fmla="*/ 0 h 137285"/>
              <a:gd name="connsiteX2" fmla="*/ 431319 w 431319"/>
              <a:gd name="connsiteY2" fmla="*/ 107265 h 137285"/>
              <a:gd name="connsiteX3" fmla="*/ 0 w 431319"/>
              <a:gd name="connsiteY3" fmla="*/ 107265 h 137285"/>
              <a:gd name="connsiteX0" fmla="*/ 0 w 444019"/>
              <a:gd name="connsiteY0" fmla="*/ 102185 h 134955"/>
              <a:gd name="connsiteX1" fmla="*/ 205500 w 444019"/>
              <a:gd name="connsiteY1" fmla="*/ 0 h 134955"/>
              <a:gd name="connsiteX2" fmla="*/ 444019 w 444019"/>
              <a:gd name="connsiteY2" fmla="*/ 107265 h 134955"/>
              <a:gd name="connsiteX3" fmla="*/ 0 w 444019"/>
              <a:gd name="connsiteY3" fmla="*/ 102185 h 134955"/>
              <a:gd name="connsiteX0" fmla="*/ 0 w 444019"/>
              <a:gd name="connsiteY0" fmla="*/ 104725 h 137495"/>
              <a:gd name="connsiteX1" fmla="*/ 208040 w 444019"/>
              <a:gd name="connsiteY1" fmla="*/ 0 h 137495"/>
              <a:gd name="connsiteX2" fmla="*/ 444019 w 444019"/>
              <a:gd name="connsiteY2" fmla="*/ 109805 h 137495"/>
              <a:gd name="connsiteX3" fmla="*/ 0 w 444019"/>
              <a:gd name="connsiteY3" fmla="*/ 104725 h 137495"/>
              <a:gd name="connsiteX0" fmla="*/ 0 w 392584"/>
              <a:gd name="connsiteY0" fmla="*/ 116155 h 143076"/>
              <a:gd name="connsiteX1" fmla="*/ 156605 w 392584"/>
              <a:gd name="connsiteY1" fmla="*/ 0 h 143076"/>
              <a:gd name="connsiteX2" fmla="*/ 392584 w 392584"/>
              <a:gd name="connsiteY2" fmla="*/ 109805 h 143076"/>
              <a:gd name="connsiteX3" fmla="*/ 0 w 392584"/>
              <a:gd name="connsiteY3" fmla="*/ 116155 h 143076"/>
              <a:gd name="connsiteX0" fmla="*/ 0 w 348769"/>
              <a:gd name="connsiteY0" fmla="*/ 116155 h 144890"/>
              <a:gd name="connsiteX1" fmla="*/ 156605 w 348769"/>
              <a:gd name="connsiteY1" fmla="*/ 0 h 144890"/>
              <a:gd name="connsiteX2" fmla="*/ 348769 w 348769"/>
              <a:gd name="connsiteY2" fmla="*/ 113615 h 144890"/>
              <a:gd name="connsiteX3" fmla="*/ 0 w 348769"/>
              <a:gd name="connsiteY3" fmla="*/ 116155 h 14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769" h="144890">
                <a:moveTo>
                  <a:pt x="0" y="116155"/>
                </a:moveTo>
                <a:lnTo>
                  <a:pt x="156605" y="0"/>
                </a:lnTo>
                <a:lnTo>
                  <a:pt x="348769" y="113615"/>
                </a:lnTo>
                <a:cubicBezTo>
                  <a:pt x="121176" y="155525"/>
                  <a:pt x="170443" y="154255"/>
                  <a:pt x="0" y="116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7647976">
            <a:off x="1624743" y="1706156"/>
            <a:ext cx="562445" cy="594660"/>
          </a:xfrm>
          <a:prstGeom prst="arc">
            <a:avLst>
              <a:gd name="adj1" fmla="val 17460154"/>
              <a:gd name="adj2" fmla="val 2105738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3120300" y="4020996"/>
            <a:ext cx="1068072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Lane keep</a:t>
            </a:r>
            <a:endParaRPr lang="en-US" sz="1400" dirty="0"/>
          </a:p>
        </p:txBody>
      </p:sp>
      <p:cxnSp>
        <p:nvCxnSpPr>
          <p:cNvPr id="63" name="Straight Connector 62"/>
          <p:cNvCxnSpPr>
            <a:stCxn id="87" idx="2"/>
            <a:endCxn id="61" idx="0"/>
          </p:cNvCxnSpPr>
          <p:nvPr/>
        </p:nvCxnSpPr>
        <p:spPr>
          <a:xfrm>
            <a:off x="2797478" y="3826499"/>
            <a:ext cx="856858" cy="194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797478" y="1874759"/>
            <a:ext cx="453918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80" name="Rounded Rectangle 79"/>
          <p:cNvSpPr/>
          <p:nvPr/>
        </p:nvSpPr>
        <p:spPr>
          <a:xfrm>
            <a:off x="2579182" y="2326709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F2</a:t>
            </a:r>
            <a:endParaRPr lang="en-US" sz="1400" dirty="0"/>
          </a:p>
        </p:txBody>
      </p:sp>
      <p:sp>
        <p:nvSpPr>
          <p:cNvPr id="81" name="Rounded Rectangle 80"/>
          <p:cNvSpPr/>
          <p:nvPr/>
        </p:nvSpPr>
        <p:spPr>
          <a:xfrm>
            <a:off x="3102227" y="2321726"/>
            <a:ext cx="438736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F3</a:t>
            </a:r>
            <a:endParaRPr lang="en-US" sz="1400" dirty="0"/>
          </a:p>
        </p:txBody>
      </p:sp>
      <p:cxnSp>
        <p:nvCxnSpPr>
          <p:cNvPr id="82" name="Straight Connector 81"/>
          <p:cNvCxnSpPr>
            <a:stCxn id="79" idx="2"/>
            <a:endCxn id="80" idx="0"/>
          </p:cNvCxnSpPr>
          <p:nvPr/>
        </p:nvCxnSpPr>
        <p:spPr>
          <a:xfrm flipH="1">
            <a:off x="2787958" y="2132212"/>
            <a:ext cx="236479" cy="1944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2"/>
            <a:endCxn id="81" idx="0"/>
          </p:cNvCxnSpPr>
          <p:nvPr/>
        </p:nvCxnSpPr>
        <p:spPr>
          <a:xfrm>
            <a:off x="3024437" y="2132212"/>
            <a:ext cx="297158" cy="1895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2588702" y="3569046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88" name="Rounded Rectangle 87"/>
          <p:cNvSpPr/>
          <p:nvPr/>
        </p:nvSpPr>
        <p:spPr>
          <a:xfrm>
            <a:off x="2588702" y="4020996"/>
            <a:ext cx="417551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F2</a:t>
            </a:r>
            <a:endParaRPr lang="en-US" sz="1400" dirty="0"/>
          </a:p>
        </p:txBody>
      </p:sp>
      <p:cxnSp>
        <p:nvCxnSpPr>
          <p:cNvPr id="89" name="Straight Connector 88"/>
          <p:cNvCxnSpPr>
            <a:stCxn id="87" idx="2"/>
            <a:endCxn id="88" idx="0"/>
          </p:cNvCxnSpPr>
          <p:nvPr/>
        </p:nvCxnSpPr>
        <p:spPr>
          <a:xfrm>
            <a:off x="2797478" y="3826499"/>
            <a:ext cx="0" cy="194497"/>
          </a:xfrm>
          <a:prstGeom prst="line">
            <a:avLst/>
          </a:prstGeom>
          <a:ln w="127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ight Arrow 92"/>
          <p:cNvSpPr/>
          <p:nvPr/>
        </p:nvSpPr>
        <p:spPr>
          <a:xfrm>
            <a:off x="2347326" y="2132212"/>
            <a:ext cx="280477" cy="15332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>
            <a:off x="2129319" y="3849114"/>
            <a:ext cx="280477" cy="15332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3605777" y="3986751"/>
            <a:ext cx="68489" cy="68489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1971898" y="2595237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F3 </a:t>
            </a:r>
            <a:r>
              <a:rPr lang="sv-SE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sv-SE" dirty="0" err="1" smtClean="0">
                <a:latin typeface="+mn-lt"/>
                <a:ea typeface="Cambria Math" panose="02040503050406030204" pitchFamily="18" charset="0"/>
              </a:rPr>
              <a:t>Fx</a:t>
            </a:r>
            <a:endParaRPr lang="en-US" dirty="0">
              <a:latin typeface="+mn-lt"/>
            </a:endParaRPr>
          </a:p>
        </p:txBody>
      </p:sp>
      <p:sp>
        <p:nvSpPr>
          <p:cNvPr id="99" name="Flowchart: Process 98"/>
          <p:cNvSpPr/>
          <p:nvPr/>
        </p:nvSpPr>
        <p:spPr>
          <a:xfrm>
            <a:off x="5171220" y="1399664"/>
            <a:ext cx="1731003" cy="640569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08" name="Rectangle 107"/>
          <p:cNvSpPr/>
          <p:nvPr/>
        </p:nvSpPr>
        <p:spPr>
          <a:xfrm>
            <a:off x="5171220" y="1184511"/>
            <a:ext cx="547662" cy="215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5171220" y="1354352"/>
            <a:ext cx="1672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1</a:t>
            </a:r>
          </a:p>
          <a:p>
            <a:pPr algn="ctr"/>
            <a:r>
              <a:rPr lang="en-US" sz="1400" dirty="0" smtClean="0"/>
              <a:t>All configurations in the PL are safe</a:t>
            </a:r>
            <a:endParaRPr lang="en-US" sz="1400" dirty="0"/>
          </a:p>
        </p:txBody>
      </p:sp>
      <p:sp>
        <p:nvSpPr>
          <p:cNvPr id="110" name="Rounded Rectangular Callout 109"/>
          <p:cNvSpPr/>
          <p:nvPr/>
        </p:nvSpPr>
        <p:spPr>
          <a:xfrm>
            <a:off x="7175550" y="1184511"/>
            <a:ext cx="1819518" cy="999889"/>
          </a:xfrm>
          <a:prstGeom prst="wedgeRoundRectCallout">
            <a:avLst>
              <a:gd name="adj1" fmla="val -81259"/>
              <a:gd name="adj2" fmla="val -1223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1" name="Flowchart: Process 110"/>
          <p:cNvSpPr/>
          <p:nvPr/>
        </p:nvSpPr>
        <p:spPr>
          <a:xfrm>
            <a:off x="7396742" y="1392386"/>
            <a:ext cx="1452880" cy="54700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392561" y="1532164"/>
            <a:ext cx="152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a typeface="Cambria Math" panose="02040503050406030204" pitchFamily="18" charset="0"/>
              </a:rPr>
              <a:t>Mapping to solution space correct?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340776" y="1359891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:G</a:t>
            </a:r>
            <a:endParaRPr lang="en-US" sz="1200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078202" y="2628358"/>
            <a:ext cx="789832" cy="506697"/>
            <a:chOff x="4381387" y="2287495"/>
            <a:chExt cx="1731003" cy="855722"/>
          </a:xfrm>
        </p:grpSpPr>
        <p:sp>
          <p:nvSpPr>
            <p:cNvPr id="120" name="Flowchart: Process 119"/>
            <p:cNvSpPr/>
            <p:nvPr/>
          </p:nvSpPr>
          <p:spPr>
            <a:xfrm>
              <a:off x="4381387" y="2502648"/>
              <a:ext cx="1731003" cy="640569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381387" y="2287495"/>
              <a:ext cx="547662" cy="21515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246369" y="2628358"/>
            <a:ext cx="789832" cy="506697"/>
            <a:chOff x="4381387" y="2287495"/>
            <a:chExt cx="1731003" cy="855722"/>
          </a:xfrm>
        </p:grpSpPr>
        <p:sp>
          <p:nvSpPr>
            <p:cNvPr id="154" name="Flowchart: Process 153"/>
            <p:cNvSpPr/>
            <p:nvPr/>
          </p:nvSpPr>
          <p:spPr>
            <a:xfrm>
              <a:off x="4381387" y="2502648"/>
              <a:ext cx="1731003" cy="640569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381387" y="2287495"/>
              <a:ext cx="547662" cy="21515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>
            <a:stCxn id="109" idx="2"/>
            <a:endCxn id="120" idx="0"/>
          </p:cNvCxnSpPr>
          <p:nvPr/>
        </p:nvCxnSpPr>
        <p:spPr>
          <a:xfrm flipH="1">
            <a:off x="5473118" y="2093016"/>
            <a:ext cx="534265" cy="66274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09" idx="2"/>
            <a:endCxn id="154" idx="0"/>
          </p:cNvCxnSpPr>
          <p:nvPr/>
        </p:nvCxnSpPr>
        <p:spPr>
          <a:xfrm>
            <a:off x="6007383" y="2093016"/>
            <a:ext cx="633902" cy="66274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7171308" y="2532053"/>
            <a:ext cx="1823760" cy="917267"/>
          </a:xfrm>
          <a:prstGeom prst="wedgeRoundRectCallout">
            <a:avLst>
              <a:gd name="adj1" fmla="val -73030"/>
              <a:gd name="adj2" fmla="val -1081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ular Callout 156"/>
          <p:cNvSpPr/>
          <p:nvPr/>
        </p:nvSpPr>
        <p:spPr>
          <a:xfrm>
            <a:off x="7171308" y="2532053"/>
            <a:ext cx="1823760" cy="917267"/>
          </a:xfrm>
          <a:prstGeom prst="wedgeRoundRectCallout">
            <a:avLst>
              <a:gd name="adj1" fmla="val -134038"/>
              <a:gd name="adj2" fmla="val 685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lowchart: Process 158"/>
          <p:cNvSpPr/>
          <p:nvPr/>
        </p:nvSpPr>
        <p:spPr>
          <a:xfrm>
            <a:off x="7392561" y="2691065"/>
            <a:ext cx="1452880" cy="54700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7388380" y="2830843"/>
            <a:ext cx="152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a typeface="Cambria Math" panose="02040503050406030204" pitchFamily="18" charset="0"/>
              </a:rPr>
              <a:t>No mismatches w.r.t. F2,F3,Fx?</a:t>
            </a:r>
            <a:endParaRPr lang="en-US" sz="1200" dirty="0"/>
          </a:p>
        </p:txBody>
      </p:sp>
      <p:sp>
        <p:nvSpPr>
          <p:cNvPr id="161" name="TextBox 160"/>
          <p:cNvSpPr txBox="1"/>
          <p:nvPr/>
        </p:nvSpPr>
        <p:spPr>
          <a:xfrm>
            <a:off x="7336595" y="265857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:G</a:t>
            </a:r>
            <a:endParaRPr lang="en-US" sz="1200" baseline="-25000" dirty="0"/>
          </a:p>
        </p:txBody>
      </p:sp>
      <p:sp>
        <p:nvSpPr>
          <p:cNvPr id="166" name="Flowchart: Process 165"/>
          <p:cNvSpPr/>
          <p:nvPr/>
        </p:nvSpPr>
        <p:spPr>
          <a:xfrm>
            <a:off x="5648390" y="3556192"/>
            <a:ext cx="1013306" cy="468322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67" name="Rectangle 166"/>
          <p:cNvSpPr/>
          <p:nvPr/>
        </p:nvSpPr>
        <p:spPr>
          <a:xfrm>
            <a:off x="5648389" y="3432857"/>
            <a:ext cx="360412" cy="1233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5613885" y="3533558"/>
            <a:ext cx="104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Lane keep </a:t>
            </a:r>
          </a:p>
          <a:p>
            <a:r>
              <a:rPr lang="en-US" sz="1400" dirty="0" smtClean="0"/>
              <a:t>is safe…</a:t>
            </a:r>
            <a:endParaRPr lang="en-US" sz="1400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5177569" y="4148450"/>
            <a:ext cx="789832" cy="506697"/>
            <a:chOff x="4381387" y="2287495"/>
            <a:chExt cx="1731003" cy="855722"/>
          </a:xfrm>
        </p:grpSpPr>
        <p:sp>
          <p:nvSpPr>
            <p:cNvPr id="183" name="Flowchart: Process 182"/>
            <p:cNvSpPr/>
            <p:nvPr/>
          </p:nvSpPr>
          <p:spPr>
            <a:xfrm>
              <a:off x="4381387" y="2502648"/>
              <a:ext cx="1731003" cy="640569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381387" y="2287495"/>
              <a:ext cx="547662" cy="21515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053713" y="4277620"/>
            <a:ext cx="789832" cy="506697"/>
            <a:chOff x="4381387" y="2287495"/>
            <a:chExt cx="1731003" cy="855722"/>
          </a:xfrm>
        </p:grpSpPr>
        <p:sp>
          <p:nvSpPr>
            <p:cNvPr id="186" name="Flowchart: Process 185"/>
            <p:cNvSpPr/>
            <p:nvPr/>
          </p:nvSpPr>
          <p:spPr>
            <a:xfrm>
              <a:off x="4381387" y="2502648"/>
              <a:ext cx="1731003" cy="640569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 smtClean="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381387" y="2287495"/>
              <a:ext cx="547662" cy="21515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>
            <a:stCxn id="174" idx="2"/>
            <a:endCxn id="183" idx="0"/>
          </p:cNvCxnSpPr>
          <p:nvPr/>
        </p:nvCxnSpPr>
        <p:spPr>
          <a:xfrm flipH="1">
            <a:off x="5572485" y="4056778"/>
            <a:ext cx="565305" cy="21907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4" idx="2"/>
            <a:endCxn id="186" idx="0"/>
          </p:cNvCxnSpPr>
          <p:nvPr/>
        </p:nvCxnSpPr>
        <p:spPr>
          <a:xfrm>
            <a:off x="6137790" y="4056778"/>
            <a:ext cx="310839" cy="3482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9170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481">
        <p:fade/>
      </p:transition>
    </mc:Choice>
    <mc:Fallback>
      <p:transition spd="med" advTm="54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72" y="265061"/>
            <a:ext cx="7552857" cy="673874"/>
          </a:xfrm>
        </p:spPr>
        <p:txBody>
          <a:bodyPr/>
          <a:lstStyle/>
          <a:p>
            <a:r>
              <a:rPr lang="en-US" dirty="0" smtClean="0"/>
              <a:t>Modular Safety Cases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dirty="0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7" name="Flowchart: Process 36"/>
          <p:cNvSpPr/>
          <p:nvPr/>
        </p:nvSpPr>
        <p:spPr>
          <a:xfrm>
            <a:off x="2452767" y="2594880"/>
            <a:ext cx="1833690" cy="658492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452767" y="2753435"/>
            <a:ext cx="1971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Sub-claim 2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413627" y="2555047"/>
            <a:ext cx="371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G</a:t>
            </a:r>
            <a:r>
              <a:rPr lang="sv-SE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40" name="Flowchart: Process 39"/>
          <p:cNvSpPr/>
          <p:nvPr/>
        </p:nvSpPr>
        <p:spPr>
          <a:xfrm>
            <a:off x="636790" y="2616431"/>
            <a:ext cx="1532292" cy="658492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96584" y="2773396"/>
            <a:ext cx="1361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Sub-claim 1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01072" y="2576598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G</a:t>
            </a:r>
            <a:r>
              <a:rPr lang="sv-SE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43" name="Flowchart: Process 42"/>
          <p:cNvSpPr/>
          <p:nvPr/>
        </p:nvSpPr>
        <p:spPr>
          <a:xfrm>
            <a:off x="1485246" y="1200222"/>
            <a:ext cx="1627249" cy="56243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423950" y="1338257"/>
            <a:ext cx="1749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Top claim</a:t>
            </a:r>
            <a:endParaRPr lang="en-US" sz="12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1433300" y="1177355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G</a:t>
            </a:r>
            <a:r>
              <a:rPr lang="sv-SE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46" name="Oval 45"/>
          <p:cNvSpPr/>
          <p:nvPr/>
        </p:nvSpPr>
        <p:spPr>
          <a:xfrm>
            <a:off x="978967" y="3789963"/>
            <a:ext cx="857250" cy="8572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78967" y="3884763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Sn</a:t>
            </a:r>
            <a:r>
              <a:rPr lang="en-US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964097" y="4100718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Evidence</a:t>
            </a:r>
          </a:p>
        </p:txBody>
      </p:sp>
      <p:sp>
        <p:nvSpPr>
          <p:cNvPr id="49" name="Oval 48"/>
          <p:cNvSpPr/>
          <p:nvPr/>
        </p:nvSpPr>
        <p:spPr>
          <a:xfrm>
            <a:off x="2468431" y="3775946"/>
            <a:ext cx="857250" cy="8572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468431" y="387074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Sn</a:t>
            </a:r>
            <a:r>
              <a:rPr lang="sv-SE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2468431" y="4101592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Evidence</a:t>
            </a:r>
            <a:endParaRPr lang="en-US" sz="1200" dirty="0"/>
          </a:p>
        </p:txBody>
      </p:sp>
      <p:sp>
        <p:nvSpPr>
          <p:cNvPr id="52" name="Oval 51"/>
          <p:cNvSpPr/>
          <p:nvPr/>
        </p:nvSpPr>
        <p:spPr>
          <a:xfrm>
            <a:off x="3429207" y="3768412"/>
            <a:ext cx="857250" cy="8572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429207" y="386321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Sn</a:t>
            </a:r>
            <a:r>
              <a:rPr lang="sv-SE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3451768" y="4100718"/>
            <a:ext cx="81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Evidence</a:t>
            </a:r>
            <a:endParaRPr lang="en-US" sz="1200" dirty="0"/>
          </a:p>
        </p:txBody>
      </p:sp>
      <p:cxnSp>
        <p:nvCxnSpPr>
          <p:cNvPr id="58" name="Straight Arrow Connector 57"/>
          <p:cNvCxnSpPr>
            <a:stCxn id="43" idx="2"/>
            <a:endCxn id="40" idx="0"/>
          </p:cNvCxnSpPr>
          <p:nvPr/>
        </p:nvCxnSpPr>
        <p:spPr>
          <a:xfrm flipH="1">
            <a:off x="1402936" y="1762658"/>
            <a:ext cx="895935" cy="8537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3" idx="2"/>
            <a:endCxn id="37" idx="0"/>
          </p:cNvCxnSpPr>
          <p:nvPr/>
        </p:nvCxnSpPr>
        <p:spPr>
          <a:xfrm>
            <a:off x="2298871" y="1762658"/>
            <a:ext cx="1070741" cy="8322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0" idx="2"/>
            <a:endCxn id="46" idx="0"/>
          </p:cNvCxnSpPr>
          <p:nvPr/>
        </p:nvCxnSpPr>
        <p:spPr>
          <a:xfrm>
            <a:off x="1402936" y="3274923"/>
            <a:ext cx="4656" cy="5150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7" idx="2"/>
            <a:endCxn id="49" idx="0"/>
          </p:cNvCxnSpPr>
          <p:nvPr/>
        </p:nvCxnSpPr>
        <p:spPr>
          <a:xfrm flipH="1">
            <a:off x="2897056" y="3253372"/>
            <a:ext cx="472556" cy="52257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2"/>
            <a:endCxn id="52" idx="0"/>
          </p:cNvCxnSpPr>
          <p:nvPr/>
        </p:nvCxnSpPr>
        <p:spPr>
          <a:xfrm>
            <a:off x="3369612" y="3253372"/>
            <a:ext cx="488220" cy="5150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2372" y="4878771"/>
            <a:ext cx="66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GSN </a:t>
            </a:r>
            <a:r>
              <a:rPr lang="en-US" sz="1200" dirty="0"/>
              <a:t>community standard version </a:t>
            </a:r>
            <a:r>
              <a:rPr lang="en-US" sz="1200" dirty="0" smtClean="0"/>
              <a:t>2, Origin Consulting, 2018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45" y="3566634"/>
            <a:ext cx="3825314" cy="1129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0746" y="318282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Legend: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1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671">
        <p:fade/>
      </p:transition>
    </mc:Choice>
    <mc:Fallback>
      <p:transition spd="med" advTm="246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4" t="37317" b="36968"/>
          <a:stretch/>
        </p:blipFill>
        <p:spPr>
          <a:xfrm>
            <a:off x="5838616" y="3972147"/>
            <a:ext cx="1596353" cy="631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Safety Cases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22"/>
          <a:stretch/>
        </p:blipFill>
        <p:spPr>
          <a:xfrm>
            <a:off x="5063918" y="1452002"/>
            <a:ext cx="3145745" cy="2560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6815" y="1089815"/>
            <a:ext cx="2159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“Modular Safety Cases”, white paper, 2012 AMS DE-RISC</a:t>
            </a:r>
            <a:endParaRPr lang="en-US" sz="1100" dirty="0"/>
          </a:p>
        </p:txBody>
      </p:sp>
      <p:sp>
        <p:nvSpPr>
          <p:cNvPr id="37" name="Flowchart: Process 36"/>
          <p:cNvSpPr/>
          <p:nvPr/>
        </p:nvSpPr>
        <p:spPr>
          <a:xfrm>
            <a:off x="2490867" y="2594880"/>
            <a:ext cx="1833690" cy="658492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490867" y="2753435"/>
            <a:ext cx="1971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Sub-claim 2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451727" y="2555047"/>
            <a:ext cx="371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G</a:t>
            </a:r>
            <a:r>
              <a:rPr lang="sv-SE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40" name="Flowchart: Process 39"/>
          <p:cNvSpPr/>
          <p:nvPr/>
        </p:nvSpPr>
        <p:spPr>
          <a:xfrm>
            <a:off x="674890" y="2616431"/>
            <a:ext cx="1532292" cy="658492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34684" y="2773396"/>
            <a:ext cx="1361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Sub-claim 1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39172" y="2576598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G</a:t>
            </a:r>
            <a:r>
              <a:rPr lang="sv-SE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43" name="Flowchart: Process 42"/>
          <p:cNvSpPr/>
          <p:nvPr/>
        </p:nvSpPr>
        <p:spPr>
          <a:xfrm>
            <a:off x="1523346" y="1200222"/>
            <a:ext cx="1627249" cy="56243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556350" y="1343693"/>
            <a:ext cx="1594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Top claim</a:t>
            </a:r>
            <a:endParaRPr lang="en-US" sz="12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1471400" y="1177355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G</a:t>
            </a:r>
            <a:r>
              <a:rPr lang="sv-SE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46" name="Oval 45"/>
          <p:cNvSpPr/>
          <p:nvPr/>
        </p:nvSpPr>
        <p:spPr>
          <a:xfrm>
            <a:off x="1017067" y="3789963"/>
            <a:ext cx="857250" cy="8572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17067" y="3884763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Sn</a:t>
            </a:r>
            <a:r>
              <a:rPr lang="en-US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1002197" y="4100718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Evidence</a:t>
            </a:r>
          </a:p>
        </p:txBody>
      </p:sp>
      <p:sp>
        <p:nvSpPr>
          <p:cNvPr id="49" name="Oval 48"/>
          <p:cNvSpPr/>
          <p:nvPr/>
        </p:nvSpPr>
        <p:spPr>
          <a:xfrm>
            <a:off x="2506531" y="3775946"/>
            <a:ext cx="857250" cy="8572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506531" y="387074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Sn</a:t>
            </a:r>
            <a:r>
              <a:rPr lang="sv-SE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2506531" y="4101592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Evidence</a:t>
            </a:r>
            <a:endParaRPr lang="en-US" sz="1200" dirty="0"/>
          </a:p>
        </p:txBody>
      </p:sp>
      <p:sp>
        <p:nvSpPr>
          <p:cNvPr id="52" name="Oval 51"/>
          <p:cNvSpPr/>
          <p:nvPr/>
        </p:nvSpPr>
        <p:spPr>
          <a:xfrm>
            <a:off x="3467307" y="3768412"/>
            <a:ext cx="857250" cy="8572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467307" y="386321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Sn</a:t>
            </a:r>
            <a:r>
              <a:rPr lang="sv-SE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3489868" y="4100718"/>
            <a:ext cx="81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Evidence</a:t>
            </a:r>
            <a:endParaRPr lang="en-US" sz="1200" dirty="0"/>
          </a:p>
        </p:txBody>
      </p:sp>
      <p:cxnSp>
        <p:nvCxnSpPr>
          <p:cNvPr id="58" name="Straight Arrow Connector 57"/>
          <p:cNvCxnSpPr>
            <a:stCxn id="43" idx="2"/>
            <a:endCxn id="10" idx="0"/>
          </p:cNvCxnSpPr>
          <p:nvPr/>
        </p:nvCxnSpPr>
        <p:spPr>
          <a:xfrm flipH="1">
            <a:off x="1441036" y="1762658"/>
            <a:ext cx="895935" cy="5642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3" idx="2"/>
            <a:endCxn id="13" idx="0"/>
          </p:cNvCxnSpPr>
          <p:nvPr/>
        </p:nvCxnSpPr>
        <p:spPr>
          <a:xfrm>
            <a:off x="2336971" y="1762658"/>
            <a:ext cx="1086405" cy="5592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0" idx="2"/>
            <a:endCxn id="46" idx="0"/>
          </p:cNvCxnSpPr>
          <p:nvPr/>
        </p:nvCxnSpPr>
        <p:spPr>
          <a:xfrm>
            <a:off x="1441036" y="3274923"/>
            <a:ext cx="4656" cy="5150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7" idx="2"/>
            <a:endCxn id="49" idx="0"/>
          </p:cNvCxnSpPr>
          <p:nvPr/>
        </p:nvCxnSpPr>
        <p:spPr>
          <a:xfrm flipH="1">
            <a:off x="2935156" y="3253372"/>
            <a:ext cx="472556" cy="52257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2"/>
            <a:endCxn id="52" idx="0"/>
          </p:cNvCxnSpPr>
          <p:nvPr/>
        </p:nvCxnSpPr>
        <p:spPr>
          <a:xfrm>
            <a:off x="3407712" y="3253372"/>
            <a:ext cx="488220" cy="5150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575534" y="2326954"/>
            <a:ext cx="1731003" cy="2410698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75534" y="2111801"/>
            <a:ext cx="547662" cy="215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384" y="2359157"/>
            <a:ext cx="173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/>
              <a:t>1</a:t>
            </a:r>
            <a:endParaRPr lang="en-US" sz="1400" baseline="-25000" dirty="0" smtClean="0"/>
          </a:p>
          <a:p>
            <a:pPr algn="ctr"/>
            <a:endParaRPr lang="en-US" sz="1400" dirty="0"/>
          </a:p>
        </p:txBody>
      </p:sp>
      <p:sp>
        <p:nvSpPr>
          <p:cNvPr id="13" name="Flowchart: Process 12"/>
          <p:cNvSpPr/>
          <p:nvPr/>
        </p:nvSpPr>
        <p:spPr>
          <a:xfrm>
            <a:off x="2377560" y="2321916"/>
            <a:ext cx="2091632" cy="2415736"/>
          </a:xfrm>
          <a:prstGeom prst="flowChartProcess">
            <a:avLst/>
          </a:prstGeom>
          <a:solidFill>
            <a:schemeClr val="lt1">
              <a:alpha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77560" y="2106763"/>
            <a:ext cx="547662" cy="215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87213" y="2358735"/>
            <a:ext cx="167232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2</a:t>
            </a:r>
          </a:p>
          <a:p>
            <a:pPr algn="ctr"/>
            <a:endParaRPr lang="en-US" sz="1400" baseline="-250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782372" y="4878771"/>
            <a:ext cx="66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GSN </a:t>
            </a:r>
            <a:r>
              <a:rPr lang="en-US" sz="1200" dirty="0"/>
              <a:t>community standard version </a:t>
            </a:r>
            <a:r>
              <a:rPr lang="en-US" sz="1200" dirty="0" smtClean="0"/>
              <a:t>2, Origin Consulting, 2018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01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721">
        <p:fade/>
      </p:transition>
    </mc:Choice>
    <mc:Fallback>
      <p:transition spd="med" advTm="46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59" y="251752"/>
            <a:ext cx="7552857" cy="673874"/>
          </a:xfrm>
        </p:spPr>
        <p:txBody>
          <a:bodyPr/>
          <a:lstStyle/>
          <a:p>
            <a:r>
              <a:rPr lang="en-US" dirty="0" smtClean="0"/>
              <a:t>Previous work and contribution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5695" y="907679"/>
            <a:ext cx="8071356" cy="3985043"/>
          </a:xfrm>
        </p:spPr>
        <p:txBody>
          <a:bodyPr/>
          <a:lstStyle/>
          <a:p>
            <a:r>
              <a:rPr lang="sv-SE" sz="1400" dirty="0" smtClean="0"/>
              <a:t>Kelly </a:t>
            </a:r>
            <a:r>
              <a:rPr lang="sv-SE" sz="1400" dirty="0"/>
              <a:t>et al. ’06 </a:t>
            </a:r>
            <a:r>
              <a:rPr lang="sv-SE" sz="1400" dirty="0" smtClean="0"/>
              <a:t>– </a:t>
            </a:r>
            <a:r>
              <a:rPr lang="en-US" sz="1400" dirty="0" smtClean="0"/>
              <a:t>Principles</a:t>
            </a:r>
            <a:r>
              <a:rPr lang="sv-SE" sz="1400" dirty="0" smtClean="0"/>
              <a:t> </a:t>
            </a:r>
            <a:r>
              <a:rPr lang="en-US" sz="1400" dirty="0" smtClean="0"/>
              <a:t>of</a:t>
            </a:r>
            <a:r>
              <a:rPr lang="sv-SE" sz="1400" dirty="0" smtClean="0"/>
              <a:t> </a:t>
            </a:r>
            <a:r>
              <a:rPr lang="en-US" sz="1400" dirty="0" smtClean="0"/>
              <a:t>modular, compositional safety-case construction</a:t>
            </a:r>
          </a:p>
          <a:p>
            <a:pPr lvl="1"/>
            <a:r>
              <a:rPr lang="en-US" sz="1200" dirty="0" smtClean="0"/>
              <a:t>High cohesion, low coupling, information hiding, aligned with </a:t>
            </a:r>
            <a:r>
              <a:rPr lang="en-US" sz="1200" dirty="0" smtClean="0"/>
              <a:t>system entities etc.</a:t>
            </a:r>
            <a:endParaRPr lang="en-US" sz="1200" dirty="0" smtClean="0"/>
          </a:p>
          <a:p>
            <a:r>
              <a:rPr lang="en-US" sz="1400" dirty="0" err="1" smtClean="0"/>
              <a:t>Fenn</a:t>
            </a:r>
            <a:r>
              <a:rPr lang="en-US" sz="1400" dirty="0" smtClean="0"/>
              <a:t> et </a:t>
            </a:r>
            <a:r>
              <a:rPr lang="sv-SE" sz="1400" dirty="0" smtClean="0"/>
              <a:t>al</a:t>
            </a:r>
            <a:r>
              <a:rPr lang="sv-SE" sz="1400" dirty="0"/>
              <a:t>. ’07 </a:t>
            </a:r>
            <a:r>
              <a:rPr lang="sv-SE" sz="1400" dirty="0" smtClean="0"/>
              <a:t>– ”</a:t>
            </a:r>
            <a:r>
              <a:rPr lang="en-US" sz="1400" dirty="0" smtClean="0"/>
              <a:t>The </a:t>
            </a:r>
            <a:r>
              <a:rPr lang="en-US" sz="1400" dirty="0"/>
              <a:t>Who, Where, How, Why and When of Modular safety </a:t>
            </a:r>
            <a:r>
              <a:rPr lang="en-US" sz="1400" dirty="0" smtClean="0"/>
              <a:t>cases”</a:t>
            </a:r>
          </a:p>
          <a:p>
            <a:pPr lvl="1"/>
            <a:r>
              <a:rPr lang="en-US" sz="1200" dirty="0" smtClean="0"/>
              <a:t>Informal ’dependencies</a:t>
            </a:r>
            <a:r>
              <a:rPr lang="sv-SE" sz="1200" dirty="0" smtClean="0"/>
              <a:t>’ </a:t>
            </a:r>
            <a:r>
              <a:rPr lang="en-US" sz="1200" dirty="0" smtClean="0"/>
              <a:t>among systems components guide the </a:t>
            </a:r>
            <a:r>
              <a:rPr lang="en-US" sz="1200" dirty="0" smtClean="0"/>
              <a:t>safety case architecture</a:t>
            </a:r>
            <a:endParaRPr lang="en-US" sz="1200" dirty="0" smtClean="0"/>
          </a:p>
          <a:p>
            <a:pPr lvl="1"/>
            <a:endParaRPr lang="en-US" sz="1200" dirty="0" smtClean="0"/>
          </a:p>
          <a:p>
            <a:r>
              <a:rPr lang="sv-SE" sz="1400" dirty="0" smtClean="0"/>
              <a:t>de </a:t>
            </a:r>
            <a:r>
              <a:rPr lang="sv-SE" sz="1400" dirty="0"/>
              <a:t>Oliveira et al. ’15 – </a:t>
            </a:r>
            <a:r>
              <a:rPr lang="sv-SE" sz="1400" dirty="0" smtClean="0"/>
              <a:t>”</a:t>
            </a:r>
            <a:r>
              <a:rPr lang="en-US" sz="1400" dirty="0" smtClean="0"/>
              <a:t>Automated Generation of Modular Product Line Safety Case”</a:t>
            </a:r>
          </a:p>
          <a:p>
            <a:pPr lvl="1"/>
            <a:r>
              <a:rPr lang="en-US" sz="1200" dirty="0" smtClean="0"/>
              <a:t>Amalgamation of per-configuration safety cases</a:t>
            </a:r>
          </a:p>
          <a:p>
            <a:pPr lvl="1"/>
            <a:r>
              <a:rPr lang="en-US" sz="1200" dirty="0" smtClean="0"/>
              <a:t>Modules </a:t>
            </a:r>
            <a:r>
              <a:rPr lang="en-US" sz="1200" dirty="0" smtClean="0"/>
              <a:t>aligned with </a:t>
            </a:r>
            <a:r>
              <a:rPr lang="en-US" sz="1200" dirty="0" smtClean="0"/>
              <a:t>system abstraction (features)</a:t>
            </a:r>
            <a:endParaRPr lang="en-US" sz="1200" dirty="0" smtClean="0"/>
          </a:p>
          <a:p>
            <a:pPr lvl="1"/>
            <a:endParaRPr lang="sv-SE" sz="1050" dirty="0" smtClean="0"/>
          </a:p>
          <a:p>
            <a:r>
              <a:rPr lang="en-US" sz="1400" dirty="0" smtClean="0"/>
              <a:t>Ne</a:t>
            </a:r>
            <a:r>
              <a:rPr lang="sr-Latn-RS" sz="1400" dirty="0" smtClean="0"/>
              <a:t>šić</a:t>
            </a:r>
            <a:r>
              <a:rPr lang="sv-SE" sz="1400" dirty="0"/>
              <a:t> </a:t>
            </a:r>
            <a:r>
              <a:rPr lang="sv-SE" sz="1400" dirty="0" smtClean="0"/>
              <a:t>et al. ’19</a:t>
            </a:r>
            <a:r>
              <a:rPr lang="en-US" sz="1400" dirty="0" smtClean="0"/>
              <a:t>, </a:t>
            </a:r>
            <a:r>
              <a:rPr lang="en-US" sz="1400" dirty="0"/>
              <a:t>“Constructing Product-Line Safety Cases from Contract-Based Specifications</a:t>
            </a:r>
            <a:r>
              <a:rPr lang="en-US" sz="1400" dirty="0" smtClean="0"/>
              <a:t>”</a:t>
            </a:r>
          </a:p>
          <a:p>
            <a:pPr lvl="1"/>
            <a:r>
              <a:rPr lang="en-US" sz="1200" dirty="0" smtClean="0"/>
              <a:t>One safety case for all configurations of the product 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This paper presents a method to modularize a safety case for </a:t>
            </a:r>
            <a:r>
              <a:rPr lang="en-US" sz="1400" dirty="0"/>
              <a:t>from Ne</a:t>
            </a:r>
            <a:r>
              <a:rPr lang="sr-Latn-RS" sz="1400" dirty="0"/>
              <a:t>šić</a:t>
            </a:r>
            <a:r>
              <a:rPr lang="sv-SE" sz="1400" dirty="0"/>
              <a:t> et al. ’19</a:t>
            </a:r>
            <a:endParaRPr lang="en-US" sz="1400" dirty="0" smtClean="0"/>
          </a:p>
          <a:p>
            <a:pPr lvl="1"/>
            <a:r>
              <a:rPr lang="en-US" sz="1200" dirty="0" smtClean="0"/>
              <a:t>Modules aligned with abstractions and concrete system-entities </a:t>
            </a:r>
          </a:p>
          <a:p>
            <a:pPr lvl="1"/>
            <a:r>
              <a:rPr lang="en-US" sz="1200" dirty="0" smtClean="0"/>
              <a:t>‘</a:t>
            </a:r>
            <a:r>
              <a:rPr lang="en-US" sz="1200" dirty="0" smtClean="0"/>
              <a:t>Dependencies’ that </a:t>
            </a:r>
            <a:r>
              <a:rPr lang="en-US" sz="1200" dirty="0" smtClean="0"/>
              <a:t>guide the safety case architecture are formally defined</a:t>
            </a:r>
            <a:endParaRPr lang="en-US" sz="1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63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2333">
        <p:fade/>
      </p:transition>
    </mc:Choice>
    <mc:Fallback>
      <p:transition spd="med" advTm="162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of a product 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52" y="1090540"/>
            <a:ext cx="5797477" cy="17750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313318" y="4620912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Example feature model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5081144" y="3459239"/>
            <a:ext cx="3987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Contract-Based Specification (CBS) framework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formalization of </a:t>
            </a:r>
            <a:r>
              <a:rPr lang="en-US" sz="1400" dirty="0" smtClean="0"/>
              <a:t>systems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Compositional </a:t>
            </a:r>
            <a:r>
              <a:rPr lang="en-US" sz="1400" dirty="0" smtClean="0"/>
              <a:t>reasoning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Tool and format </a:t>
            </a:r>
            <a:r>
              <a:rPr lang="en-US" sz="1400" dirty="0" smtClean="0"/>
              <a:t>independent</a:t>
            </a:r>
            <a:endParaRPr lang="en-US" sz="14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640578" y="3143660"/>
            <a:ext cx="684952" cy="23969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Truck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1559212" y="3576912"/>
            <a:ext cx="884192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Fuel Tank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333373" y="3576912"/>
            <a:ext cx="1045909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Instruments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2969312" y="3576912"/>
            <a:ext cx="886720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Fuel Type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1480796" y="4044016"/>
            <a:ext cx="567014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Right</a:t>
            </a:r>
            <a:endParaRPr lang="en-US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2184429" y="4044016"/>
            <a:ext cx="481454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Left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2815440" y="4044017"/>
            <a:ext cx="665755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Diesel</a:t>
            </a:r>
            <a:endParaRPr lang="en-US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3645378" y="4044017"/>
            <a:ext cx="491482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Gas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331999" y="4044016"/>
            <a:ext cx="981320" cy="2574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Advanced</a:t>
            </a:r>
            <a:endParaRPr lang="en-US" sz="1200" dirty="0"/>
          </a:p>
        </p:txBody>
      </p:sp>
      <p:cxnSp>
        <p:nvCxnSpPr>
          <p:cNvPr id="27" name="Straight Connector 26"/>
          <p:cNvCxnSpPr>
            <a:stCxn id="16" idx="2"/>
            <a:endCxn id="18" idx="0"/>
          </p:cNvCxnSpPr>
          <p:nvPr/>
        </p:nvCxnSpPr>
        <p:spPr>
          <a:xfrm flipH="1">
            <a:off x="856328" y="3383357"/>
            <a:ext cx="1126726" cy="1935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2"/>
            <a:endCxn id="17" idx="0"/>
          </p:cNvCxnSpPr>
          <p:nvPr/>
        </p:nvCxnSpPr>
        <p:spPr>
          <a:xfrm>
            <a:off x="1983054" y="3383357"/>
            <a:ext cx="18254" cy="1935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2"/>
            <a:endCxn id="19" idx="0"/>
          </p:cNvCxnSpPr>
          <p:nvPr/>
        </p:nvCxnSpPr>
        <p:spPr>
          <a:xfrm>
            <a:off x="1983054" y="3383357"/>
            <a:ext cx="1429618" cy="1935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2"/>
            <a:endCxn id="25" idx="0"/>
          </p:cNvCxnSpPr>
          <p:nvPr/>
        </p:nvCxnSpPr>
        <p:spPr>
          <a:xfrm flipH="1">
            <a:off x="822659" y="3834365"/>
            <a:ext cx="33669" cy="209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2"/>
            <a:endCxn id="23" idx="0"/>
          </p:cNvCxnSpPr>
          <p:nvPr/>
        </p:nvCxnSpPr>
        <p:spPr>
          <a:xfrm flipH="1">
            <a:off x="3148318" y="3834365"/>
            <a:ext cx="264354" cy="209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2"/>
            <a:endCxn id="24" idx="0"/>
          </p:cNvCxnSpPr>
          <p:nvPr/>
        </p:nvCxnSpPr>
        <p:spPr>
          <a:xfrm>
            <a:off x="3412672" y="3834365"/>
            <a:ext cx="478447" cy="209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flipH="1">
            <a:off x="3367875" y="3530477"/>
            <a:ext cx="82081" cy="82081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>
            <a:off x="1968523" y="3530477"/>
            <a:ext cx="82081" cy="82081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flipH="1">
            <a:off x="882838" y="3530531"/>
            <a:ext cx="82081" cy="82081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781182" y="4002975"/>
            <a:ext cx="82081" cy="82081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8079243">
            <a:off x="3114452" y="3329272"/>
            <a:ext cx="662940" cy="662940"/>
          </a:xfrm>
          <a:prstGeom prst="arc">
            <a:avLst>
              <a:gd name="adj1" fmla="val 16814919"/>
              <a:gd name="adj2" fmla="val 207346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17" idx="2"/>
            <a:endCxn id="21" idx="0"/>
          </p:cNvCxnSpPr>
          <p:nvPr/>
        </p:nvCxnSpPr>
        <p:spPr>
          <a:xfrm flipH="1">
            <a:off x="1764303" y="3834365"/>
            <a:ext cx="237005" cy="209651"/>
          </a:xfrm>
          <a:prstGeom prst="line">
            <a:avLst/>
          </a:prstGeom>
          <a:noFill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7" idx="2"/>
            <a:endCxn id="22" idx="0"/>
          </p:cNvCxnSpPr>
          <p:nvPr/>
        </p:nvCxnSpPr>
        <p:spPr>
          <a:xfrm>
            <a:off x="2001308" y="3834365"/>
            <a:ext cx="423848" cy="209651"/>
          </a:xfrm>
          <a:prstGeom prst="line">
            <a:avLst/>
          </a:prstGeom>
          <a:noFill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1843580" y="3850461"/>
            <a:ext cx="408459" cy="156236"/>
          </a:xfrm>
          <a:custGeom>
            <a:avLst/>
            <a:gdLst>
              <a:gd name="connsiteX0" fmla="*/ 0 w 339879"/>
              <a:gd name="connsiteY0" fmla="*/ 288875 h 288875"/>
              <a:gd name="connsiteX1" fmla="*/ 169940 w 339879"/>
              <a:gd name="connsiteY1" fmla="*/ 0 h 288875"/>
              <a:gd name="connsiteX2" fmla="*/ 339879 w 339879"/>
              <a:gd name="connsiteY2" fmla="*/ 288875 h 288875"/>
              <a:gd name="connsiteX3" fmla="*/ 0 w 339879"/>
              <a:gd name="connsiteY3" fmla="*/ 288875 h 288875"/>
              <a:gd name="connsiteX0" fmla="*/ 0 w 347499"/>
              <a:gd name="connsiteY0" fmla="*/ 212675 h 288875"/>
              <a:gd name="connsiteX1" fmla="*/ 177560 w 347499"/>
              <a:gd name="connsiteY1" fmla="*/ 0 h 288875"/>
              <a:gd name="connsiteX2" fmla="*/ 347499 w 347499"/>
              <a:gd name="connsiteY2" fmla="*/ 288875 h 288875"/>
              <a:gd name="connsiteX3" fmla="*/ 0 w 347499"/>
              <a:gd name="connsiteY3" fmla="*/ 212675 h 288875"/>
              <a:gd name="connsiteX0" fmla="*/ 0 w 389409"/>
              <a:gd name="connsiteY0" fmla="*/ 212675 h 227915"/>
              <a:gd name="connsiteX1" fmla="*/ 177560 w 389409"/>
              <a:gd name="connsiteY1" fmla="*/ 0 h 227915"/>
              <a:gd name="connsiteX2" fmla="*/ 389409 w 389409"/>
              <a:gd name="connsiteY2" fmla="*/ 227915 h 227915"/>
              <a:gd name="connsiteX3" fmla="*/ 0 w 389409"/>
              <a:gd name="connsiteY3" fmla="*/ 212675 h 227915"/>
              <a:gd name="connsiteX0" fmla="*/ 0 w 389409"/>
              <a:gd name="connsiteY0" fmla="*/ 212675 h 260312"/>
              <a:gd name="connsiteX1" fmla="*/ 177560 w 389409"/>
              <a:gd name="connsiteY1" fmla="*/ 0 h 260312"/>
              <a:gd name="connsiteX2" fmla="*/ 389409 w 389409"/>
              <a:gd name="connsiteY2" fmla="*/ 227915 h 260312"/>
              <a:gd name="connsiteX3" fmla="*/ 0 w 389409"/>
              <a:gd name="connsiteY3" fmla="*/ 212675 h 260312"/>
              <a:gd name="connsiteX0" fmla="*/ 0 w 389409"/>
              <a:gd name="connsiteY0" fmla="*/ 212675 h 270425"/>
              <a:gd name="connsiteX1" fmla="*/ 177560 w 389409"/>
              <a:gd name="connsiteY1" fmla="*/ 0 h 270425"/>
              <a:gd name="connsiteX2" fmla="*/ 389409 w 389409"/>
              <a:gd name="connsiteY2" fmla="*/ 227915 h 270425"/>
              <a:gd name="connsiteX3" fmla="*/ 0 w 389409"/>
              <a:gd name="connsiteY3" fmla="*/ 212675 h 270425"/>
              <a:gd name="connsiteX0" fmla="*/ 0 w 389409"/>
              <a:gd name="connsiteY0" fmla="*/ 212675 h 250233"/>
              <a:gd name="connsiteX1" fmla="*/ 177560 w 389409"/>
              <a:gd name="connsiteY1" fmla="*/ 0 h 250233"/>
              <a:gd name="connsiteX2" fmla="*/ 389409 w 389409"/>
              <a:gd name="connsiteY2" fmla="*/ 227915 h 250233"/>
              <a:gd name="connsiteX3" fmla="*/ 0 w 389409"/>
              <a:gd name="connsiteY3" fmla="*/ 212675 h 250233"/>
              <a:gd name="connsiteX0" fmla="*/ 0 w 381789"/>
              <a:gd name="connsiteY0" fmla="*/ 250775 h 262243"/>
              <a:gd name="connsiteX1" fmla="*/ 169940 w 381789"/>
              <a:gd name="connsiteY1" fmla="*/ 0 h 262243"/>
              <a:gd name="connsiteX2" fmla="*/ 381789 w 381789"/>
              <a:gd name="connsiteY2" fmla="*/ 227915 h 262243"/>
              <a:gd name="connsiteX3" fmla="*/ 0 w 381789"/>
              <a:gd name="connsiteY3" fmla="*/ 250775 h 262243"/>
              <a:gd name="connsiteX0" fmla="*/ 0 w 381789"/>
              <a:gd name="connsiteY0" fmla="*/ 250775 h 271136"/>
              <a:gd name="connsiteX1" fmla="*/ 169940 w 381789"/>
              <a:gd name="connsiteY1" fmla="*/ 0 h 271136"/>
              <a:gd name="connsiteX2" fmla="*/ 381789 w 381789"/>
              <a:gd name="connsiteY2" fmla="*/ 227915 h 271136"/>
              <a:gd name="connsiteX3" fmla="*/ 0 w 381789"/>
              <a:gd name="connsiteY3" fmla="*/ 250775 h 271136"/>
              <a:gd name="connsiteX0" fmla="*/ 0 w 389409"/>
              <a:gd name="connsiteY0" fmla="*/ 224105 h 258763"/>
              <a:gd name="connsiteX1" fmla="*/ 177560 w 389409"/>
              <a:gd name="connsiteY1" fmla="*/ 0 h 258763"/>
              <a:gd name="connsiteX2" fmla="*/ 389409 w 389409"/>
              <a:gd name="connsiteY2" fmla="*/ 227915 h 258763"/>
              <a:gd name="connsiteX3" fmla="*/ 0 w 389409"/>
              <a:gd name="connsiteY3" fmla="*/ 224105 h 258763"/>
              <a:gd name="connsiteX0" fmla="*/ 0 w 374169"/>
              <a:gd name="connsiteY0" fmla="*/ 132665 h 227915"/>
              <a:gd name="connsiteX1" fmla="*/ 162320 w 374169"/>
              <a:gd name="connsiteY1" fmla="*/ 0 h 227915"/>
              <a:gd name="connsiteX2" fmla="*/ 374169 w 374169"/>
              <a:gd name="connsiteY2" fmla="*/ 227915 h 227915"/>
              <a:gd name="connsiteX3" fmla="*/ 0 w 374169"/>
              <a:gd name="connsiteY3" fmla="*/ 132665 h 227915"/>
              <a:gd name="connsiteX0" fmla="*/ 0 w 408459"/>
              <a:gd name="connsiteY0" fmla="*/ 132665 h 132665"/>
              <a:gd name="connsiteX1" fmla="*/ 162320 w 408459"/>
              <a:gd name="connsiteY1" fmla="*/ 0 h 132665"/>
              <a:gd name="connsiteX2" fmla="*/ 408459 w 408459"/>
              <a:gd name="connsiteY2" fmla="*/ 132665 h 132665"/>
              <a:gd name="connsiteX3" fmla="*/ 0 w 408459"/>
              <a:gd name="connsiteY3" fmla="*/ 132665 h 132665"/>
              <a:gd name="connsiteX0" fmla="*/ 0 w 408459"/>
              <a:gd name="connsiteY0" fmla="*/ 132665 h 151291"/>
              <a:gd name="connsiteX1" fmla="*/ 162320 w 408459"/>
              <a:gd name="connsiteY1" fmla="*/ 0 h 151291"/>
              <a:gd name="connsiteX2" fmla="*/ 408459 w 408459"/>
              <a:gd name="connsiteY2" fmla="*/ 132665 h 151291"/>
              <a:gd name="connsiteX3" fmla="*/ 0 w 408459"/>
              <a:gd name="connsiteY3" fmla="*/ 132665 h 151291"/>
              <a:gd name="connsiteX0" fmla="*/ 0 w 408459"/>
              <a:gd name="connsiteY0" fmla="*/ 132665 h 162685"/>
              <a:gd name="connsiteX1" fmla="*/ 162320 w 408459"/>
              <a:gd name="connsiteY1" fmla="*/ 0 h 162685"/>
              <a:gd name="connsiteX2" fmla="*/ 408459 w 408459"/>
              <a:gd name="connsiteY2" fmla="*/ 132665 h 162685"/>
              <a:gd name="connsiteX3" fmla="*/ 0 w 408459"/>
              <a:gd name="connsiteY3" fmla="*/ 132665 h 162685"/>
              <a:gd name="connsiteX0" fmla="*/ 0 w 408459"/>
              <a:gd name="connsiteY0" fmla="*/ 132665 h 156236"/>
              <a:gd name="connsiteX1" fmla="*/ 162320 w 408459"/>
              <a:gd name="connsiteY1" fmla="*/ 0 h 156236"/>
              <a:gd name="connsiteX2" fmla="*/ 408459 w 408459"/>
              <a:gd name="connsiteY2" fmla="*/ 118378 h 156236"/>
              <a:gd name="connsiteX3" fmla="*/ 0 w 408459"/>
              <a:gd name="connsiteY3" fmla="*/ 132665 h 156236"/>
              <a:gd name="connsiteX0" fmla="*/ 0 w 408459"/>
              <a:gd name="connsiteY0" fmla="*/ 132665 h 156236"/>
              <a:gd name="connsiteX1" fmla="*/ 162320 w 408459"/>
              <a:gd name="connsiteY1" fmla="*/ 0 h 156236"/>
              <a:gd name="connsiteX2" fmla="*/ 408459 w 408459"/>
              <a:gd name="connsiteY2" fmla="*/ 118378 h 156236"/>
              <a:gd name="connsiteX3" fmla="*/ 0 w 408459"/>
              <a:gd name="connsiteY3" fmla="*/ 132665 h 15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459" h="156236">
                <a:moveTo>
                  <a:pt x="0" y="132665"/>
                </a:moveTo>
                <a:lnTo>
                  <a:pt x="162320" y="0"/>
                </a:lnTo>
                <a:cubicBezTo>
                  <a:pt x="244366" y="39459"/>
                  <a:pt x="326413" y="59869"/>
                  <a:pt x="408459" y="118378"/>
                </a:cubicBezTo>
                <a:cubicBezTo>
                  <a:pt x="180866" y="160288"/>
                  <a:pt x="170443" y="170765"/>
                  <a:pt x="0" y="1326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640122" y="4310265"/>
            <a:ext cx="1173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Gas </a:t>
            </a:r>
            <a:r>
              <a:rPr lang="sv-SE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sv-SE" sz="1400" dirty="0" smtClean="0"/>
              <a:t>Right</a:t>
            </a:r>
            <a:endParaRPr lang="en-US" sz="14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4" b="38075"/>
          <a:stretch/>
        </p:blipFill>
        <p:spPr>
          <a:xfrm>
            <a:off x="125599" y="2069137"/>
            <a:ext cx="1173278" cy="1219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88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0201">
        <p:fade/>
      </p:transition>
    </mc:Choice>
    <mc:Fallback>
      <p:transition spd="med" advTm="130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93" y="952982"/>
            <a:ext cx="1187790" cy="1187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17" y="251752"/>
            <a:ext cx="7724724" cy="673874"/>
          </a:xfrm>
        </p:spPr>
        <p:txBody>
          <a:bodyPr/>
          <a:lstStyle/>
          <a:p>
            <a:r>
              <a:rPr lang="en-US" dirty="0" smtClean="0"/>
              <a:t>CBS</a:t>
            </a:r>
            <a:r>
              <a:rPr lang="en-US" dirty="0" smtClean="0"/>
              <a:t>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21317" y="1039436"/>
            <a:ext cx="7559674" cy="3612000"/>
          </a:xfrm>
        </p:spPr>
        <p:txBody>
          <a:bodyPr/>
          <a:lstStyle/>
          <a:p>
            <a:endParaRPr lang="sv-SE" sz="1400" dirty="0" smtClean="0"/>
          </a:p>
          <a:p>
            <a:r>
              <a:rPr lang="sv-SE" sz="1400" b="1" dirty="0" smtClean="0"/>
              <a:t>Component</a:t>
            </a:r>
          </a:p>
          <a:p>
            <a:r>
              <a:rPr lang="en-US" sz="1400" b="1" dirty="0" smtClean="0"/>
              <a:t>Specification</a:t>
            </a:r>
          </a:p>
          <a:p>
            <a:r>
              <a:rPr lang="en-US" sz="1400" dirty="0" smtClean="0"/>
              <a:t>Component </a:t>
            </a:r>
            <a:r>
              <a:rPr lang="en-US" sz="1400" b="1" dirty="0" smtClean="0"/>
              <a:t>implements</a:t>
            </a:r>
            <a:r>
              <a:rPr lang="en-US" sz="1400" dirty="0" smtClean="0"/>
              <a:t> specification</a:t>
            </a:r>
          </a:p>
          <a:p>
            <a:r>
              <a:rPr lang="en-US" sz="1400" b="1" dirty="0" smtClean="0"/>
              <a:t>Composition</a:t>
            </a:r>
            <a:r>
              <a:rPr lang="en-US" sz="1400" dirty="0" smtClean="0"/>
              <a:t> of components</a:t>
            </a:r>
          </a:p>
          <a:p>
            <a:r>
              <a:rPr lang="en-US" sz="1400" dirty="0" smtClean="0"/>
              <a:t>Specification </a:t>
            </a:r>
            <a:r>
              <a:rPr lang="en-US" sz="1400" b="1" dirty="0" smtClean="0"/>
              <a:t>refines</a:t>
            </a:r>
            <a:r>
              <a:rPr lang="en-US" sz="1400" dirty="0" smtClean="0"/>
              <a:t> specification</a:t>
            </a:r>
          </a:p>
          <a:p>
            <a:r>
              <a:rPr lang="en-US" sz="1400" dirty="0" smtClean="0"/>
              <a:t>Specifications form </a:t>
            </a:r>
            <a:r>
              <a:rPr lang="en-US" sz="1400" b="1" dirty="0" smtClean="0"/>
              <a:t>contracts</a:t>
            </a:r>
          </a:p>
          <a:p>
            <a:r>
              <a:rPr lang="en-US" sz="1400" dirty="0" smtClean="0"/>
              <a:t>Contracts </a:t>
            </a:r>
            <a:r>
              <a:rPr lang="en-US" sz="1400" b="1" dirty="0" smtClean="0"/>
              <a:t>allocated to</a:t>
            </a:r>
            <a:r>
              <a:rPr lang="en-US" sz="1400" dirty="0" smtClean="0"/>
              <a:t> components</a:t>
            </a:r>
          </a:p>
          <a:p>
            <a:r>
              <a:rPr lang="en-US" sz="1400" dirty="0" smtClean="0"/>
              <a:t>Components </a:t>
            </a:r>
            <a:r>
              <a:rPr lang="en-US" sz="1400" b="1" dirty="0" smtClean="0"/>
              <a:t>satisfy</a:t>
            </a:r>
            <a:r>
              <a:rPr lang="en-US" sz="1400" dirty="0" smtClean="0"/>
              <a:t> contracts</a:t>
            </a:r>
            <a:endParaRPr lang="en-US" sz="1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 smtClean="0"/>
              <a:t>Specifications </a:t>
            </a:r>
            <a:r>
              <a:rPr lang="en-US" sz="1400" dirty="0"/>
              <a:t>and components labeled </a:t>
            </a:r>
          </a:p>
          <a:p>
            <a:pPr marL="0" indent="0">
              <a:buNone/>
            </a:pPr>
            <a:r>
              <a:rPr lang="en-US" sz="1400" dirty="0"/>
              <a:t>with </a:t>
            </a:r>
            <a:r>
              <a:rPr lang="en-US" sz="1400" b="1" dirty="0"/>
              <a:t>presence </a:t>
            </a:r>
            <a:r>
              <a:rPr lang="en-US" sz="1400" b="1" dirty="0" smtClean="0"/>
              <a:t>conditions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5215512" y="953349"/>
            <a:ext cx="3688471" cy="3204064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Chord 134"/>
          <p:cNvSpPr/>
          <p:nvPr/>
        </p:nvSpPr>
        <p:spPr>
          <a:xfrm rot="6869012">
            <a:off x="5364022" y="1003072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hord 136"/>
          <p:cNvSpPr/>
          <p:nvPr/>
        </p:nvSpPr>
        <p:spPr>
          <a:xfrm rot="6869012">
            <a:off x="5361241" y="1970663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5414633" y="187307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141" name="Chord 140"/>
          <p:cNvSpPr/>
          <p:nvPr/>
        </p:nvSpPr>
        <p:spPr>
          <a:xfrm rot="6869012">
            <a:off x="7248059" y="3011428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7301451" y="291383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67684" y="1239384"/>
            <a:ext cx="1749242" cy="6985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367684" y="2213043"/>
            <a:ext cx="1749242" cy="18598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7252381" y="3259133"/>
            <a:ext cx="1461248" cy="8073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23925" y="1219336"/>
            <a:ext cx="67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Tank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7357" y="216067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COO</a:t>
            </a:r>
            <a:endParaRPr lang="en-US" baseline="-25000" dirty="0"/>
          </a:p>
        </p:txBody>
      </p:sp>
      <p:sp>
        <p:nvSpPr>
          <p:cNvPr id="139" name="Chord 138"/>
          <p:cNvSpPr/>
          <p:nvPr/>
        </p:nvSpPr>
        <p:spPr>
          <a:xfrm rot="6869012">
            <a:off x="5415885" y="2709908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469277" y="261231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74570" y="320158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ICL</a:t>
            </a:r>
            <a:endParaRPr lang="en-US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5425565" y="2955377"/>
            <a:ext cx="1598613" cy="101094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86667" y="290373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E-SW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666105" y="87665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FLD</a:t>
            </a:r>
            <a:endParaRPr lang="en-US" baseline="-25000" dirty="0"/>
          </a:p>
        </p:txBody>
      </p:sp>
      <p:sp>
        <p:nvSpPr>
          <p:cNvPr id="28" name="Chord 27"/>
          <p:cNvSpPr/>
          <p:nvPr/>
        </p:nvSpPr>
        <p:spPr>
          <a:xfrm rot="6869012">
            <a:off x="7433712" y="1360843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hord 23"/>
          <p:cNvSpPr/>
          <p:nvPr/>
        </p:nvSpPr>
        <p:spPr>
          <a:xfrm rot="6869012">
            <a:off x="7940383" y="1360843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441830" y="1568397"/>
            <a:ext cx="932780" cy="384210"/>
          </a:xfrm>
          <a:custGeom>
            <a:avLst/>
            <a:gdLst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780" h="384210">
                <a:moveTo>
                  <a:pt x="0" y="169721"/>
                </a:moveTo>
                <a:cubicBezTo>
                  <a:pt x="0" y="75987"/>
                  <a:pt x="75987" y="0"/>
                  <a:pt x="169721" y="0"/>
                </a:cubicBezTo>
                <a:cubicBezTo>
                  <a:pt x="473184" y="50544"/>
                  <a:pt x="473381" y="50544"/>
                  <a:pt x="763059" y="0"/>
                </a:cubicBezTo>
                <a:cubicBezTo>
                  <a:pt x="856793" y="0"/>
                  <a:pt x="932780" y="75987"/>
                  <a:pt x="932780" y="169721"/>
                </a:cubicBezTo>
                <a:lnTo>
                  <a:pt x="932780" y="214489"/>
                </a:lnTo>
                <a:cubicBezTo>
                  <a:pt x="932780" y="308223"/>
                  <a:pt x="856793" y="384210"/>
                  <a:pt x="763059" y="384210"/>
                </a:cubicBezTo>
                <a:cubicBezTo>
                  <a:pt x="468786" y="329070"/>
                  <a:pt x="459400" y="329070"/>
                  <a:pt x="169721" y="384210"/>
                </a:cubicBezTo>
                <a:cubicBezTo>
                  <a:pt x="75987" y="384210"/>
                  <a:pt x="0" y="308223"/>
                  <a:pt x="0" y="214489"/>
                </a:cubicBezTo>
                <a:lnTo>
                  <a:pt x="0" y="16972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80729" y="157439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r>
              <a:rPr lang="sv-SE" baseline="-25000" dirty="0" smtClean="0"/>
              <a:t>1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943141" y="157439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</a:t>
            </a:r>
            <a:r>
              <a:rPr lang="sv-SE" baseline="-25000" dirty="0" smtClean="0"/>
              <a:t>1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986666" y="123217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7479995" y="123217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30" name="Chord 29"/>
          <p:cNvSpPr/>
          <p:nvPr/>
        </p:nvSpPr>
        <p:spPr>
          <a:xfrm rot="6869012">
            <a:off x="6083280" y="1292481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6869012">
            <a:off x="6589951" y="1292481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22"/>
          <p:cNvSpPr/>
          <p:nvPr/>
        </p:nvSpPr>
        <p:spPr>
          <a:xfrm>
            <a:off x="6091398" y="1500035"/>
            <a:ext cx="932780" cy="384210"/>
          </a:xfrm>
          <a:custGeom>
            <a:avLst/>
            <a:gdLst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780" h="384210">
                <a:moveTo>
                  <a:pt x="0" y="169721"/>
                </a:moveTo>
                <a:cubicBezTo>
                  <a:pt x="0" y="75987"/>
                  <a:pt x="75987" y="0"/>
                  <a:pt x="169721" y="0"/>
                </a:cubicBezTo>
                <a:cubicBezTo>
                  <a:pt x="473184" y="50544"/>
                  <a:pt x="473381" y="50544"/>
                  <a:pt x="763059" y="0"/>
                </a:cubicBezTo>
                <a:cubicBezTo>
                  <a:pt x="856793" y="0"/>
                  <a:pt x="932780" y="75987"/>
                  <a:pt x="932780" y="169721"/>
                </a:cubicBezTo>
                <a:lnTo>
                  <a:pt x="932780" y="214489"/>
                </a:lnTo>
                <a:cubicBezTo>
                  <a:pt x="932780" y="308223"/>
                  <a:pt x="856793" y="384210"/>
                  <a:pt x="763059" y="384210"/>
                </a:cubicBezTo>
                <a:cubicBezTo>
                  <a:pt x="468786" y="329070"/>
                  <a:pt x="459400" y="329070"/>
                  <a:pt x="169721" y="384210"/>
                </a:cubicBezTo>
                <a:cubicBezTo>
                  <a:pt x="75987" y="384210"/>
                  <a:pt x="0" y="308223"/>
                  <a:pt x="0" y="214489"/>
                </a:cubicBezTo>
                <a:lnTo>
                  <a:pt x="0" y="16972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636234" y="149653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r>
              <a:rPr lang="sv-SE" baseline="-25000" dirty="0" smtClean="0"/>
              <a:t>2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6109755" y="149402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</a:t>
            </a:r>
            <a:r>
              <a:rPr lang="sv-SE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636234" y="116381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29563" y="1163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sv-SE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baseline="-25000" dirty="0"/>
          </a:p>
        </p:txBody>
      </p:sp>
      <p:sp>
        <p:nvSpPr>
          <p:cNvPr id="38" name="Chord 37"/>
          <p:cNvSpPr/>
          <p:nvPr/>
        </p:nvSpPr>
        <p:spPr>
          <a:xfrm rot="6869012">
            <a:off x="6627951" y="2268844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hord 59"/>
          <p:cNvSpPr/>
          <p:nvPr/>
        </p:nvSpPr>
        <p:spPr>
          <a:xfrm rot="1438718">
            <a:off x="5917099" y="2437163"/>
            <a:ext cx="489161" cy="447933"/>
          </a:xfrm>
          <a:prstGeom prst="chord">
            <a:avLst>
              <a:gd name="adj1" fmla="val 1966719"/>
              <a:gd name="adj2" fmla="val 1689537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22"/>
          <p:cNvSpPr/>
          <p:nvPr/>
        </p:nvSpPr>
        <p:spPr>
          <a:xfrm>
            <a:off x="6129398" y="2476398"/>
            <a:ext cx="932780" cy="384210"/>
          </a:xfrm>
          <a:custGeom>
            <a:avLst/>
            <a:gdLst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780" h="384210">
                <a:moveTo>
                  <a:pt x="0" y="169721"/>
                </a:moveTo>
                <a:cubicBezTo>
                  <a:pt x="0" y="75987"/>
                  <a:pt x="75987" y="0"/>
                  <a:pt x="169721" y="0"/>
                </a:cubicBezTo>
                <a:cubicBezTo>
                  <a:pt x="473184" y="50544"/>
                  <a:pt x="473381" y="50544"/>
                  <a:pt x="763059" y="0"/>
                </a:cubicBezTo>
                <a:cubicBezTo>
                  <a:pt x="856793" y="0"/>
                  <a:pt x="932780" y="75987"/>
                  <a:pt x="932780" y="169721"/>
                </a:cubicBezTo>
                <a:lnTo>
                  <a:pt x="932780" y="214489"/>
                </a:lnTo>
                <a:cubicBezTo>
                  <a:pt x="932780" y="308223"/>
                  <a:pt x="856793" y="384210"/>
                  <a:pt x="763059" y="384210"/>
                </a:cubicBezTo>
                <a:cubicBezTo>
                  <a:pt x="468786" y="329070"/>
                  <a:pt x="459400" y="329070"/>
                  <a:pt x="169721" y="384210"/>
                </a:cubicBezTo>
                <a:cubicBezTo>
                  <a:pt x="75987" y="384210"/>
                  <a:pt x="0" y="308223"/>
                  <a:pt x="0" y="214489"/>
                </a:cubicBezTo>
                <a:lnTo>
                  <a:pt x="0" y="16972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168297" y="246335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r>
              <a:rPr lang="sv-SE" baseline="-25000" dirty="0"/>
              <a:t>3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6630709" y="246335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</a:t>
            </a:r>
            <a:r>
              <a:rPr lang="sv-SE" baseline="-25000" dirty="0" smtClean="0"/>
              <a:t>3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6674234" y="214017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44" name="Chord 43"/>
          <p:cNvSpPr/>
          <p:nvPr/>
        </p:nvSpPr>
        <p:spPr>
          <a:xfrm rot="1438718">
            <a:off x="5497449" y="3446980"/>
            <a:ext cx="489161" cy="447933"/>
          </a:xfrm>
          <a:prstGeom prst="chord">
            <a:avLst>
              <a:gd name="adj1" fmla="val 1966719"/>
              <a:gd name="adj2" fmla="val 1689537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hord 57"/>
          <p:cNvSpPr/>
          <p:nvPr/>
        </p:nvSpPr>
        <p:spPr>
          <a:xfrm rot="20161282" flipH="1">
            <a:off x="6402623" y="3442652"/>
            <a:ext cx="489161" cy="447933"/>
          </a:xfrm>
          <a:prstGeom prst="chord">
            <a:avLst>
              <a:gd name="adj1" fmla="val 1966719"/>
              <a:gd name="adj2" fmla="val 1689537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22"/>
          <p:cNvSpPr/>
          <p:nvPr/>
        </p:nvSpPr>
        <p:spPr>
          <a:xfrm>
            <a:off x="5724313" y="3482414"/>
            <a:ext cx="932780" cy="384210"/>
          </a:xfrm>
          <a:custGeom>
            <a:avLst/>
            <a:gdLst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780" h="384210">
                <a:moveTo>
                  <a:pt x="0" y="169721"/>
                </a:moveTo>
                <a:cubicBezTo>
                  <a:pt x="0" y="75987"/>
                  <a:pt x="75987" y="0"/>
                  <a:pt x="169721" y="0"/>
                </a:cubicBezTo>
                <a:cubicBezTo>
                  <a:pt x="473184" y="50544"/>
                  <a:pt x="473381" y="50544"/>
                  <a:pt x="763059" y="0"/>
                </a:cubicBezTo>
                <a:cubicBezTo>
                  <a:pt x="856793" y="0"/>
                  <a:pt x="932780" y="75987"/>
                  <a:pt x="932780" y="169721"/>
                </a:cubicBezTo>
                <a:lnTo>
                  <a:pt x="932780" y="214489"/>
                </a:lnTo>
                <a:cubicBezTo>
                  <a:pt x="932780" y="308223"/>
                  <a:pt x="856793" y="384210"/>
                  <a:pt x="763059" y="384210"/>
                </a:cubicBezTo>
                <a:cubicBezTo>
                  <a:pt x="468786" y="329070"/>
                  <a:pt x="459400" y="329070"/>
                  <a:pt x="169721" y="384210"/>
                </a:cubicBezTo>
                <a:cubicBezTo>
                  <a:pt x="75987" y="384210"/>
                  <a:pt x="0" y="308223"/>
                  <a:pt x="0" y="214489"/>
                </a:cubicBezTo>
                <a:lnTo>
                  <a:pt x="0" y="16972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63212" y="348841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r>
              <a:rPr lang="sv-SE" baseline="-25000" dirty="0"/>
              <a:t>4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6225624" y="348841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</a:t>
            </a:r>
            <a:r>
              <a:rPr lang="sv-SE" baseline="-25000" dirty="0"/>
              <a:t>4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5453283" y="344662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51" name="Chord 50"/>
          <p:cNvSpPr/>
          <p:nvPr/>
        </p:nvSpPr>
        <p:spPr>
          <a:xfrm rot="6869012">
            <a:off x="7743351" y="3394180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hord 51"/>
          <p:cNvSpPr/>
          <p:nvPr/>
        </p:nvSpPr>
        <p:spPr>
          <a:xfrm rot="6869012">
            <a:off x="8250022" y="3394180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22"/>
          <p:cNvSpPr/>
          <p:nvPr/>
        </p:nvSpPr>
        <p:spPr>
          <a:xfrm>
            <a:off x="7746389" y="3601734"/>
            <a:ext cx="932780" cy="384210"/>
          </a:xfrm>
          <a:custGeom>
            <a:avLst/>
            <a:gdLst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780" h="384210">
                <a:moveTo>
                  <a:pt x="0" y="169721"/>
                </a:moveTo>
                <a:cubicBezTo>
                  <a:pt x="0" y="75987"/>
                  <a:pt x="75987" y="0"/>
                  <a:pt x="169721" y="0"/>
                </a:cubicBezTo>
                <a:cubicBezTo>
                  <a:pt x="473184" y="50544"/>
                  <a:pt x="473381" y="50544"/>
                  <a:pt x="763059" y="0"/>
                </a:cubicBezTo>
                <a:cubicBezTo>
                  <a:pt x="856793" y="0"/>
                  <a:pt x="932780" y="75987"/>
                  <a:pt x="932780" y="169721"/>
                </a:cubicBezTo>
                <a:lnTo>
                  <a:pt x="932780" y="214489"/>
                </a:lnTo>
                <a:cubicBezTo>
                  <a:pt x="932780" y="308223"/>
                  <a:pt x="856793" y="384210"/>
                  <a:pt x="763059" y="384210"/>
                </a:cubicBezTo>
                <a:cubicBezTo>
                  <a:pt x="468786" y="329070"/>
                  <a:pt x="459400" y="329070"/>
                  <a:pt x="169721" y="384210"/>
                </a:cubicBezTo>
                <a:cubicBezTo>
                  <a:pt x="75987" y="384210"/>
                  <a:pt x="0" y="308223"/>
                  <a:pt x="0" y="214489"/>
                </a:cubicBezTo>
                <a:lnTo>
                  <a:pt x="0" y="16972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831008" y="360773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r>
              <a:rPr lang="sv-SE" baseline="-25000" dirty="0"/>
              <a:t>5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8247700" y="360773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</a:t>
            </a:r>
            <a:r>
              <a:rPr lang="sv-SE" baseline="-25000" dirty="0"/>
              <a:t>5</a:t>
            </a:r>
            <a:endParaRPr lang="en-US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8301385" y="326551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794714" y="326551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588519" y="343359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872933" y="243680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6895409" y="1653390"/>
            <a:ext cx="585320" cy="713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496555" y="1697116"/>
            <a:ext cx="208938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245281" y="1793782"/>
            <a:ext cx="48030" cy="8100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906815" y="2797906"/>
            <a:ext cx="373594" cy="7928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415864" y="2725064"/>
            <a:ext cx="384682" cy="852406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>
            <a:off x="7003671" y="2648016"/>
            <a:ext cx="817177" cy="1144386"/>
          </a:xfrm>
          <a:prstGeom prst="bentConnector3">
            <a:avLst>
              <a:gd name="adj1" fmla="val 22026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505048" y="2690338"/>
            <a:ext cx="208938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091398" y="3673082"/>
            <a:ext cx="208938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104333" y="3801448"/>
            <a:ext cx="208938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806183" y="1759065"/>
            <a:ext cx="208938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55" idx="3"/>
          </p:cNvCxnSpPr>
          <p:nvPr/>
        </p:nvCxnSpPr>
        <p:spPr>
          <a:xfrm flipH="1" flipV="1">
            <a:off x="8283083" y="1759065"/>
            <a:ext cx="413779" cy="2033337"/>
          </a:xfrm>
          <a:prstGeom prst="bentConnector4">
            <a:avLst>
              <a:gd name="adj1" fmla="val -32299"/>
              <a:gd name="adj2" fmla="val 100011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417414" y="90547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8516926" y="1506572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r</a:t>
            </a:r>
            <a:endParaRPr lang="en-US" sz="1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6245281" y="190838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r</a:t>
            </a:r>
            <a:endParaRPr lang="en-US" sz="1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7148661" y="142946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r</a:t>
            </a:r>
            <a:endParaRPr lang="en-US" sz="1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6061199" y="3019482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r</a:t>
            </a:r>
            <a:endParaRPr lang="en-US" sz="14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565963" y="302038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r</a:t>
            </a:r>
            <a:endParaRPr lang="en-US" sz="1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7055811" y="2395447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r</a:t>
            </a:r>
            <a:endParaRPr lang="en-US" sz="1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6486397" y="14499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</a:t>
            </a:r>
            <a:endParaRPr lang="en-US" sz="1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6441920" y="24289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</a:t>
            </a:r>
            <a:endParaRPr lang="en-US" sz="1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6026271" y="34322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</a:t>
            </a:r>
            <a:endParaRPr lang="en-US" sz="1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8036864" y="35481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</a:t>
            </a:r>
            <a:endParaRPr lang="en-US" sz="1400" dirty="0"/>
          </a:p>
        </p:txBody>
      </p:sp>
      <p:sp>
        <p:nvSpPr>
          <p:cNvPr id="154" name="TextBox 153"/>
          <p:cNvSpPr txBox="1"/>
          <p:nvPr/>
        </p:nvSpPr>
        <p:spPr>
          <a:xfrm>
            <a:off x="7738276" y="150989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</a:t>
            </a:r>
            <a:endParaRPr lang="en-US" sz="1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5225603" y="4067745"/>
            <a:ext cx="375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G</a:t>
            </a:r>
            <a:r>
              <a:rPr lang="sv-SE" sz="1600" b="1" baseline="-25000" dirty="0" smtClean="0"/>
              <a:t>1</a:t>
            </a:r>
            <a:r>
              <a:rPr lang="sv-SE" sz="1600" b="1" dirty="0" smtClean="0"/>
              <a:t>:</a:t>
            </a:r>
            <a:r>
              <a:rPr lang="sv-SE" dirty="0" smtClean="0"/>
              <a:t> </a:t>
            </a:r>
            <a:r>
              <a:rPr lang="en-US" sz="1400" dirty="0" smtClean="0"/>
              <a:t>”The indicated fuel volume corresponds to ±10% of the volume in the fuel tank”.</a:t>
            </a:r>
          </a:p>
          <a:p>
            <a:r>
              <a:rPr lang="el-GR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sv-SE" sz="16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v-SE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sv-SE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v-SE" sz="1400" dirty="0" smtClean="0">
                <a:latin typeface="+mn-lt"/>
                <a:ea typeface="Cambria Math" panose="02040503050406030204" pitchFamily="18" charset="0"/>
              </a:rPr>
              <a:t>Right </a:t>
            </a:r>
            <a:r>
              <a:rPr lang="sv-SE" sz="1400" dirty="0" err="1" smtClean="0">
                <a:latin typeface="+mn-lt"/>
                <a:ea typeface="Cambria Math" panose="02040503050406030204" pitchFamily="18" charset="0"/>
              </a:rPr>
              <a:t>Fuel</a:t>
            </a:r>
            <a:r>
              <a:rPr lang="sv-SE" sz="1400" dirty="0" smtClean="0">
                <a:latin typeface="+mn-lt"/>
                <a:ea typeface="Cambria Math" panose="02040503050406030204" pitchFamily="18" charset="0"/>
              </a:rPr>
              <a:t> Tank </a:t>
            </a:r>
            <a:r>
              <a:rPr lang="sv-SE" sz="1400" dirty="0" smtClean="0">
                <a:latin typeface="+mn-lt"/>
                <a:ea typeface="Cambria Math" panose="02040503050406030204" pitchFamily="18" charset="0"/>
              </a:rPr>
              <a:t>OR </a:t>
            </a:r>
            <a:r>
              <a:rPr lang="sv-SE" sz="1400" dirty="0" err="1" smtClean="0">
                <a:latin typeface="+mn-lt"/>
                <a:ea typeface="Cambria Math" panose="02040503050406030204" pitchFamily="18" charset="0"/>
              </a:rPr>
              <a:t>Left</a:t>
            </a:r>
            <a:r>
              <a:rPr lang="sv-SE" sz="1400" dirty="0" smtClean="0">
                <a:latin typeface="+mn-lt"/>
                <a:ea typeface="Cambria Math" panose="02040503050406030204" pitchFamily="18" charset="0"/>
              </a:rPr>
              <a:t> </a:t>
            </a:r>
            <a:r>
              <a:rPr lang="sv-SE" sz="1400" dirty="0" err="1" smtClean="0">
                <a:latin typeface="+mn-lt"/>
                <a:ea typeface="Cambria Math" panose="02040503050406030204" pitchFamily="18" charset="0"/>
              </a:rPr>
              <a:t>Fuel</a:t>
            </a:r>
            <a:r>
              <a:rPr lang="sv-SE" sz="1400" dirty="0" smtClean="0">
                <a:latin typeface="+mn-lt"/>
                <a:ea typeface="Cambria Math" panose="02040503050406030204" pitchFamily="18" charset="0"/>
              </a:rPr>
              <a:t> Tank</a:t>
            </a:r>
            <a:endParaRPr lang="en-US" sz="1400" dirty="0"/>
          </a:p>
        </p:txBody>
      </p:sp>
      <p:sp>
        <p:nvSpPr>
          <p:cNvPr id="225" name="Chord 224"/>
          <p:cNvSpPr/>
          <p:nvPr/>
        </p:nvSpPr>
        <p:spPr>
          <a:xfrm rot="6869012">
            <a:off x="7253244" y="1949804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/>
          <p:cNvSpPr txBox="1"/>
          <p:nvPr/>
        </p:nvSpPr>
        <p:spPr>
          <a:xfrm>
            <a:off x="7301411" y="18411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214" name="Rectangle 213"/>
          <p:cNvSpPr/>
          <p:nvPr/>
        </p:nvSpPr>
        <p:spPr>
          <a:xfrm>
            <a:off x="7257421" y="2176298"/>
            <a:ext cx="1461248" cy="8073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15" name="Chord 214"/>
          <p:cNvSpPr/>
          <p:nvPr/>
        </p:nvSpPr>
        <p:spPr>
          <a:xfrm rot="6869012">
            <a:off x="7743311" y="2357065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Chord 215"/>
          <p:cNvSpPr/>
          <p:nvPr/>
        </p:nvSpPr>
        <p:spPr>
          <a:xfrm rot="6869012">
            <a:off x="8249982" y="2357065"/>
            <a:ext cx="442343" cy="424222"/>
          </a:xfrm>
          <a:prstGeom prst="chord">
            <a:avLst>
              <a:gd name="adj1" fmla="val 2700000"/>
              <a:gd name="adj2" fmla="val 159175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ounded Rectangle 22"/>
          <p:cNvSpPr/>
          <p:nvPr/>
        </p:nvSpPr>
        <p:spPr>
          <a:xfrm>
            <a:off x="7751429" y="2564619"/>
            <a:ext cx="932780" cy="384210"/>
          </a:xfrm>
          <a:custGeom>
            <a:avLst/>
            <a:gdLst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  <a:gd name="connsiteX0" fmla="*/ 0 w 932780"/>
              <a:gd name="connsiteY0" fmla="*/ 169721 h 384210"/>
              <a:gd name="connsiteX1" fmla="*/ 169721 w 932780"/>
              <a:gd name="connsiteY1" fmla="*/ 0 h 384210"/>
              <a:gd name="connsiteX2" fmla="*/ 763059 w 932780"/>
              <a:gd name="connsiteY2" fmla="*/ 0 h 384210"/>
              <a:gd name="connsiteX3" fmla="*/ 932780 w 932780"/>
              <a:gd name="connsiteY3" fmla="*/ 169721 h 384210"/>
              <a:gd name="connsiteX4" fmla="*/ 932780 w 932780"/>
              <a:gd name="connsiteY4" fmla="*/ 214489 h 384210"/>
              <a:gd name="connsiteX5" fmla="*/ 763059 w 932780"/>
              <a:gd name="connsiteY5" fmla="*/ 384210 h 384210"/>
              <a:gd name="connsiteX6" fmla="*/ 169721 w 932780"/>
              <a:gd name="connsiteY6" fmla="*/ 384210 h 384210"/>
              <a:gd name="connsiteX7" fmla="*/ 0 w 932780"/>
              <a:gd name="connsiteY7" fmla="*/ 214489 h 384210"/>
              <a:gd name="connsiteX8" fmla="*/ 0 w 932780"/>
              <a:gd name="connsiteY8" fmla="*/ 169721 h 3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780" h="384210">
                <a:moveTo>
                  <a:pt x="0" y="169721"/>
                </a:moveTo>
                <a:cubicBezTo>
                  <a:pt x="0" y="75987"/>
                  <a:pt x="75987" y="0"/>
                  <a:pt x="169721" y="0"/>
                </a:cubicBezTo>
                <a:cubicBezTo>
                  <a:pt x="473184" y="50544"/>
                  <a:pt x="473381" y="50544"/>
                  <a:pt x="763059" y="0"/>
                </a:cubicBezTo>
                <a:cubicBezTo>
                  <a:pt x="856793" y="0"/>
                  <a:pt x="932780" y="75987"/>
                  <a:pt x="932780" y="169721"/>
                </a:cubicBezTo>
                <a:lnTo>
                  <a:pt x="932780" y="214489"/>
                </a:lnTo>
                <a:cubicBezTo>
                  <a:pt x="932780" y="308223"/>
                  <a:pt x="856793" y="384210"/>
                  <a:pt x="763059" y="384210"/>
                </a:cubicBezTo>
                <a:cubicBezTo>
                  <a:pt x="468786" y="329070"/>
                  <a:pt x="459400" y="329070"/>
                  <a:pt x="169721" y="384210"/>
                </a:cubicBezTo>
                <a:cubicBezTo>
                  <a:pt x="75987" y="384210"/>
                  <a:pt x="0" y="308223"/>
                  <a:pt x="0" y="214489"/>
                </a:cubicBezTo>
                <a:lnTo>
                  <a:pt x="0" y="16972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/>
          <p:cNvSpPr txBox="1"/>
          <p:nvPr/>
        </p:nvSpPr>
        <p:spPr>
          <a:xfrm>
            <a:off x="7775088" y="255538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r>
              <a:rPr lang="sv-SE" baseline="-25000" dirty="0" smtClean="0"/>
              <a:t>6</a:t>
            </a:r>
            <a:endParaRPr lang="en-US" baseline="-25000" dirty="0"/>
          </a:p>
        </p:txBody>
      </p:sp>
      <p:sp>
        <p:nvSpPr>
          <p:cNvPr id="219" name="TextBox 218"/>
          <p:cNvSpPr txBox="1"/>
          <p:nvPr/>
        </p:nvSpPr>
        <p:spPr>
          <a:xfrm>
            <a:off x="8252740" y="256046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</a:t>
            </a:r>
            <a:r>
              <a:rPr lang="sv-SE" baseline="-25000" dirty="0" smtClean="0"/>
              <a:t>6</a:t>
            </a:r>
            <a:endParaRPr lang="en-US" baseline="-25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8296265" y="22284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7789594" y="22284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dirty="0"/>
          </a:p>
        </p:txBody>
      </p:sp>
      <p:cxnSp>
        <p:nvCxnSpPr>
          <p:cNvPr id="222" name="Straight Connector 221"/>
          <p:cNvCxnSpPr/>
          <p:nvPr/>
        </p:nvCxnSpPr>
        <p:spPr>
          <a:xfrm>
            <a:off x="8109373" y="2764333"/>
            <a:ext cx="208938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8041904" y="25110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</a:t>
            </a:r>
            <a:endParaRPr lang="en-US" sz="1400" dirty="0"/>
          </a:p>
        </p:txBody>
      </p:sp>
      <p:sp>
        <p:nvSpPr>
          <p:cNvPr id="226" name="TextBox 225"/>
          <p:cNvSpPr txBox="1"/>
          <p:nvPr/>
        </p:nvSpPr>
        <p:spPr>
          <a:xfrm>
            <a:off x="7189565" y="210492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BMS</a:t>
            </a:r>
            <a:endParaRPr lang="en-US" baseline="-25000" dirty="0"/>
          </a:p>
        </p:txBody>
      </p:sp>
      <p:cxnSp>
        <p:nvCxnSpPr>
          <p:cNvPr id="228" name="Elbow Connector 227"/>
          <p:cNvCxnSpPr>
            <a:endCxn id="54" idx="1"/>
          </p:cNvCxnSpPr>
          <p:nvPr/>
        </p:nvCxnSpPr>
        <p:spPr>
          <a:xfrm rot="5400000">
            <a:off x="7733022" y="2987140"/>
            <a:ext cx="903249" cy="707275"/>
          </a:xfrm>
          <a:prstGeom prst="bentConnector4">
            <a:avLst>
              <a:gd name="adj1" fmla="val 34154"/>
              <a:gd name="adj2" fmla="val 11867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6247959" y="1778623"/>
            <a:ext cx="1643063" cy="9512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6806092" y="1899412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r</a:t>
            </a:r>
            <a:endParaRPr lang="en-US" sz="1400" dirty="0"/>
          </a:p>
        </p:txBody>
      </p:sp>
      <p:sp>
        <p:nvSpPr>
          <p:cNvPr id="249" name="TextBox 248"/>
          <p:cNvSpPr txBox="1"/>
          <p:nvPr/>
        </p:nvSpPr>
        <p:spPr>
          <a:xfrm>
            <a:off x="7987384" y="2945947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r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0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2266">
        <p:fade/>
      </p:transition>
    </mc:Choice>
    <mc:Fallback>
      <p:transition spd="med" advTm="2122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5" grpId="0" animBg="1"/>
      <p:bldP spid="137" grpId="0" animBg="1"/>
      <p:bldP spid="138" grpId="0"/>
      <p:bldP spid="141" grpId="0" animBg="1"/>
      <p:bldP spid="142" grpId="0"/>
      <p:bldP spid="7" grpId="0" animBg="1"/>
      <p:bldP spid="8" grpId="0" animBg="1"/>
      <p:bldP spid="9" grpId="0" animBg="1"/>
      <p:bldP spid="11" grpId="0"/>
      <p:bldP spid="13" grpId="0"/>
      <p:bldP spid="139" grpId="0" animBg="1"/>
      <p:bldP spid="140" grpId="0"/>
      <p:bldP spid="15" grpId="0"/>
      <p:bldP spid="16" grpId="0" animBg="1"/>
      <p:bldP spid="12" grpId="0"/>
      <p:bldP spid="19" grpId="0"/>
      <p:bldP spid="28" grpId="0" animBg="1"/>
      <p:bldP spid="24" grpId="0" animBg="1"/>
      <p:bldP spid="23" grpId="0" animBg="1"/>
      <p:bldP spid="25" grpId="0"/>
      <p:bldP spid="26" grpId="0"/>
      <p:bldP spid="27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8" grpId="0" animBg="1"/>
      <p:bldP spid="60" grpId="0" animBg="1"/>
      <p:bldP spid="39" grpId="0" animBg="1"/>
      <p:bldP spid="40" grpId="0"/>
      <p:bldP spid="41" grpId="0"/>
      <p:bldP spid="42" grpId="0"/>
      <p:bldP spid="44" grpId="0" animBg="1"/>
      <p:bldP spid="58" grpId="0" animBg="1"/>
      <p:bldP spid="46" grpId="0" animBg="1"/>
      <p:bldP spid="47" grpId="0"/>
      <p:bldP spid="48" grpId="0"/>
      <p:bldP spid="50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9" grpId="0"/>
      <p:bldP spid="61" grpId="0"/>
      <p:bldP spid="136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225" grpId="0" animBg="1"/>
      <p:bldP spid="213" grpId="0"/>
      <p:bldP spid="214" grpId="0" animBg="1"/>
      <p:bldP spid="215" grpId="0" animBg="1"/>
      <p:bldP spid="216" grpId="0" animBg="1"/>
      <p:bldP spid="217" grpId="0" animBg="1"/>
      <p:bldP spid="218" grpId="0"/>
      <p:bldP spid="219" grpId="0"/>
      <p:bldP spid="220" grpId="0"/>
      <p:bldP spid="221" grpId="0"/>
      <p:bldP spid="223" grpId="0"/>
      <p:bldP spid="226" grpId="0"/>
      <p:bldP spid="248" grpId="0"/>
      <p:bldP spid="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971" y="251752"/>
            <a:ext cx="7552857" cy="673874"/>
          </a:xfrm>
        </p:spPr>
        <p:txBody>
          <a:bodyPr/>
          <a:lstStyle/>
          <a:p>
            <a:r>
              <a:rPr lang="en-US" dirty="0" smtClean="0"/>
              <a:t>Basis for a Product Line Safety Case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13971" y="1112400"/>
            <a:ext cx="7871737" cy="361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. </a:t>
            </a:r>
            <a:r>
              <a:rPr lang="en-US" i="1" dirty="0" smtClean="0"/>
              <a:t>C</a:t>
            </a:r>
            <a:r>
              <a:rPr lang="en-US" i="1" baseline="-25000" dirty="0" smtClean="0"/>
              <a:t>FLD</a:t>
            </a:r>
            <a:r>
              <a:rPr lang="en-US" i="1" dirty="0" smtClean="0"/>
              <a:t> satisfies (A</a:t>
            </a:r>
            <a:r>
              <a:rPr lang="en-US" i="1" baseline="-25000" dirty="0" smtClean="0"/>
              <a:t>1</a:t>
            </a:r>
            <a:r>
              <a:rPr lang="en-US" i="1" dirty="0" smtClean="0"/>
              <a:t>,G</a:t>
            </a:r>
            <a:r>
              <a:rPr lang="en-US" i="1" baseline="-25000" dirty="0" smtClean="0"/>
              <a:t>1</a:t>
            </a:r>
            <a:r>
              <a:rPr lang="en-US" i="1" dirty="0" smtClean="0"/>
              <a:t>) in each configuration defined by the feature model if,</a:t>
            </a:r>
          </a:p>
          <a:p>
            <a:r>
              <a:rPr lang="sv-SE" sz="1400" i="1" dirty="0" smtClean="0"/>
              <a:t>The </a:t>
            </a:r>
            <a:r>
              <a:rPr lang="en-US" sz="1400" i="1" dirty="0" smtClean="0"/>
              <a:t>CBS model satisfies structural constraints (10 </a:t>
            </a:r>
            <a:r>
              <a:rPr lang="en-US" sz="1400" i="1" dirty="0" smtClean="0"/>
              <a:t>types of constraints</a:t>
            </a:r>
            <a:r>
              <a:rPr lang="en-US" sz="1400" i="1" dirty="0" smtClean="0"/>
              <a:t>)</a:t>
            </a:r>
          </a:p>
          <a:p>
            <a:pPr lvl="1"/>
            <a:r>
              <a:rPr lang="sv-SE" sz="1200" dirty="0" smtClean="0"/>
              <a:t>For </a:t>
            </a:r>
            <a:r>
              <a:rPr lang="en-US" sz="1200" dirty="0" smtClean="0"/>
              <a:t>example, information hiding, layering &amp; encapsulation </a:t>
            </a:r>
            <a:r>
              <a:rPr lang="sv-SE" sz="1200" dirty="0" smtClean="0"/>
              <a:t>etc.</a:t>
            </a:r>
          </a:p>
          <a:p>
            <a:r>
              <a:rPr lang="sv-SE" sz="1400" i="1" dirty="0" smtClean="0"/>
              <a:t>The </a:t>
            </a:r>
            <a:r>
              <a:rPr lang="en-US" sz="1400" i="1" dirty="0" smtClean="0"/>
              <a:t>CBS model does not contain configuration mismatches (6 </a:t>
            </a:r>
            <a:r>
              <a:rPr lang="en-US" sz="1400" i="1" dirty="0" smtClean="0"/>
              <a:t>types of constraints</a:t>
            </a:r>
            <a:r>
              <a:rPr lang="en-US" sz="1400" i="1" dirty="0" smtClean="0"/>
              <a:t>)</a:t>
            </a:r>
            <a:r>
              <a:rPr lang="sv-SE" sz="1400" i="1" dirty="0" smtClean="0"/>
              <a:t>,</a:t>
            </a:r>
          </a:p>
          <a:p>
            <a:pPr lvl="1"/>
            <a:r>
              <a:rPr lang="sv-SE" sz="1200" dirty="0" smtClean="0"/>
              <a:t>For </a:t>
            </a:r>
            <a:r>
              <a:rPr lang="en-US" sz="1200" dirty="0" smtClean="0"/>
              <a:t>example, presence conditions of </a:t>
            </a:r>
            <a:r>
              <a:rPr lang="sv-SE" sz="1200" dirty="0" smtClean="0"/>
              <a:t>A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,G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, and C</a:t>
            </a:r>
            <a:r>
              <a:rPr lang="en-US" sz="1200" baseline="-25000" dirty="0" smtClean="0"/>
              <a:t>Vehicle</a:t>
            </a:r>
            <a:r>
              <a:rPr lang="sv-SE" sz="1200" dirty="0" smtClean="0"/>
              <a:t>, match</a:t>
            </a:r>
            <a:endParaRPr lang="sv-SE" dirty="0" smtClean="0"/>
          </a:p>
          <a:p>
            <a:r>
              <a:rPr lang="en-US" sz="1400" i="1" dirty="0" smtClean="0"/>
              <a:t>Co</a:t>
            </a:r>
            <a:r>
              <a:rPr lang="en-US" sz="1400" i="1" dirty="0" smtClean="0"/>
              <a:t>ntracts allocated to atomic-components are satisfied,</a:t>
            </a:r>
            <a:endParaRPr lang="sv-SE" sz="1400" i="1" dirty="0" smtClean="0"/>
          </a:p>
          <a:p>
            <a:pPr lvl="1"/>
            <a:r>
              <a:rPr lang="en-US" sz="1200" dirty="0" smtClean="0"/>
              <a:t>Verify, e.g. test, that SW and HW satisfy their contracts</a:t>
            </a:r>
          </a:p>
          <a:p>
            <a:r>
              <a:rPr lang="en-US" sz="1400" i="1" dirty="0" smtClean="0"/>
              <a:t>Each refinement relation corresponds to logical </a:t>
            </a:r>
            <a:r>
              <a:rPr lang="en-US" sz="1400" i="1" dirty="0" smtClean="0"/>
              <a:t>entailment,</a:t>
            </a:r>
            <a:endParaRPr lang="en-US" sz="1400" i="1" dirty="0" smtClean="0"/>
          </a:p>
          <a:p>
            <a:pPr lvl="1"/>
            <a:r>
              <a:rPr lang="en-US" sz="1200" dirty="0" smtClean="0"/>
              <a:t>Verify that the </a:t>
            </a:r>
            <a:r>
              <a:rPr lang="en-US" sz="1200" dirty="0"/>
              <a:t>breakdown </a:t>
            </a:r>
            <a:r>
              <a:rPr lang="en-US" sz="1200" dirty="0" smtClean="0"/>
              <a:t>of safety requirements is complete</a:t>
            </a:r>
          </a:p>
          <a:p>
            <a:pPr lvl="1"/>
            <a:endParaRPr lang="sv-SE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How </a:t>
            </a:r>
            <a:r>
              <a:rPr lang="en-US" sz="1400" dirty="0" smtClean="0"/>
              <a:t>to modularize </a:t>
            </a:r>
            <a:r>
              <a:rPr lang="en-US" sz="1400" dirty="0" smtClean="0"/>
              <a:t>a safety case based on CBS?</a:t>
            </a:r>
          </a:p>
          <a:p>
            <a:pPr lvl="1"/>
            <a:r>
              <a:rPr lang="en-US" sz="1200" dirty="0" smtClean="0"/>
              <a:t>Per feature, per component, per development team…?</a:t>
            </a:r>
            <a:endParaRPr lang="en-US" sz="1200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34" y="2350106"/>
            <a:ext cx="2604841" cy="2338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30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3198">
        <p:fade/>
      </p:transition>
    </mc:Choice>
    <mc:Fallback>
      <p:transition spd="med" advTm="93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 Modular </a:t>
            </a:r>
            <a:r>
              <a:rPr lang="sv-SE" dirty="0"/>
              <a:t>S</a:t>
            </a:r>
            <a:r>
              <a:rPr lang="en-US" dirty="0" err="1"/>
              <a:t>afety</a:t>
            </a:r>
            <a:r>
              <a:rPr lang="en-US" dirty="0"/>
              <a:t>-Case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2019-09-09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lowchart: Process 5"/>
          <p:cNvSpPr/>
          <p:nvPr/>
        </p:nvSpPr>
        <p:spPr>
          <a:xfrm>
            <a:off x="1028769" y="1427833"/>
            <a:ext cx="1731003" cy="640569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28769" y="1212680"/>
            <a:ext cx="547662" cy="215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8769" y="1382521"/>
            <a:ext cx="1672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M</a:t>
            </a:r>
            <a:r>
              <a:rPr lang="en-US" sz="1400" baseline="-25000" dirty="0" smtClean="0"/>
              <a:t>1</a:t>
            </a:r>
          </a:p>
          <a:p>
            <a:pPr algn="ctr"/>
            <a:r>
              <a:rPr lang="en-US" sz="1400" dirty="0" smtClean="0"/>
              <a:t>All configurations in the PL are safe</a:t>
            </a:r>
            <a:endParaRPr lang="en-US" sz="1400" dirty="0"/>
          </a:p>
        </p:txBody>
      </p:sp>
      <p:sp>
        <p:nvSpPr>
          <p:cNvPr id="56" name="Flowchart: Process 55"/>
          <p:cNvSpPr/>
          <p:nvPr/>
        </p:nvSpPr>
        <p:spPr>
          <a:xfrm>
            <a:off x="3458359" y="1354380"/>
            <a:ext cx="5434816" cy="2479946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57" name="Rectangle 56"/>
          <p:cNvSpPr/>
          <p:nvPr/>
        </p:nvSpPr>
        <p:spPr>
          <a:xfrm>
            <a:off x="3458359" y="1139227"/>
            <a:ext cx="547662" cy="2151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6949132" y="2702257"/>
            <a:ext cx="1833690" cy="92106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964796" y="2852648"/>
            <a:ext cx="188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Problem to solution </a:t>
            </a:r>
            <a:r>
              <a:rPr lang="en-US" sz="1200" dirty="0"/>
              <a:t>mapping </a:t>
            </a:r>
            <a:r>
              <a:rPr lang="en-US" sz="1200" dirty="0" smtClean="0"/>
              <a:t>space is correct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49132" y="3421907"/>
            <a:ext cx="1833690" cy="1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09992" y="2694715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17" name="Flowchart: Process 16"/>
          <p:cNvSpPr/>
          <p:nvPr/>
        </p:nvSpPr>
        <p:spPr>
          <a:xfrm>
            <a:off x="7035828" y="3509029"/>
            <a:ext cx="208015" cy="8335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/>
          <p:cNvSpPr/>
          <p:nvPr/>
        </p:nvSpPr>
        <p:spPr>
          <a:xfrm>
            <a:off x="7035828" y="3462137"/>
            <a:ext cx="105145" cy="45719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/>
          <p:cNvSpPr/>
          <p:nvPr/>
        </p:nvSpPr>
        <p:spPr>
          <a:xfrm>
            <a:off x="5021548" y="2702257"/>
            <a:ext cx="1833690" cy="92106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037212" y="2852648"/>
            <a:ext cx="188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Problem space contains only valid configurations</a:t>
            </a:r>
            <a:endParaRPr lang="en-US" sz="12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5021548" y="3421907"/>
            <a:ext cx="1833690" cy="1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82408" y="2694715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54" name="Flowchart: Process 53"/>
          <p:cNvSpPr/>
          <p:nvPr/>
        </p:nvSpPr>
        <p:spPr>
          <a:xfrm>
            <a:off x="5108244" y="3509029"/>
            <a:ext cx="208015" cy="8335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Process 54"/>
          <p:cNvSpPr/>
          <p:nvPr/>
        </p:nvSpPr>
        <p:spPr>
          <a:xfrm>
            <a:off x="5108243" y="3461769"/>
            <a:ext cx="105145" cy="45719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Process 58"/>
          <p:cNvSpPr/>
          <p:nvPr/>
        </p:nvSpPr>
        <p:spPr>
          <a:xfrm>
            <a:off x="3571505" y="2702257"/>
            <a:ext cx="1356149" cy="92106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3587170" y="2852648"/>
            <a:ext cx="141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Solution-space implementation is safe</a:t>
            </a:r>
            <a:endParaRPr lang="en-US" sz="12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3571505" y="3423497"/>
            <a:ext cx="1356149" cy="12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32365" y="2694715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4</a:t>
            </a:r>
            <a:endParaRPr lang="en-US" sz="1200" baseline="-25000" dirty="0"/>
          </a:p>
        </p:txBody>
      </p:sp>
      <p:sp>
        <p:nvSpPr>
          <p:cNvPr id="63" name="Flowchart: Process 62"/>
          <p:cNvSpPr/>
          <p:nvPr/>
        </p:nvSpPr>
        <p:spPr>
          <a:xfrm>
            <a:off x="3658201" y="3509029"/>
            <a:ext cx="208015" cy="8335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Process 63"/>
          <p:cNvSpPr/>
          <p:nvPr/>
        </p:nvSpPr>
        <p:spPr>
          <a:xfrm>
            <a:off x="3658200" y="3461769"/>
            <a:ext cx="105145" cy="45719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Process 66"/>
          <p:cNvSpPr/>
          <p:nvPr/>
        </p:nvSpPr>
        <p:spPr>
          <a:xfrm>
            <a:off x="5593975" y="1395087"/>
            <a:ext cx="1241799" cy="45333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5742680" y="1551041"/>
            <a:ext cx="944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PL is safe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5531711" y="1358287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</a:t>
            </a:r>
            <a:r>
              <a:rPr lang="sv-SE" sz="1200" baseline="-25000" dirty="0" smtClean="0"/>
              <a:t>1</a:t>
            </a:r>
            <a:r>
              <a:rPr lang="sv-SE" sz="1200" dirty="0" smtClean="0"/>
              <a:t>:G</a:t>
            </a:r>
            <a:r>
              <a:rPr lang="sv-SE" sz="1200" baseline="-25000" dirty="0" smtClean="0"/>
              <a:t>1</a:t>
            </a:r>
            <a:endParaRPr lang="en-US" sz="1200" baseline="-25000" dirty="0"/>
          </a:p>
        </p:txBody>
      </p:sp>
      <p:cxnSp>
        <p:nvCxnSpPr>
          <p:cNvPr id="83" name="Straight Arrow Connector 82"/>
          <p:cNvCxnSpPr>
            <a:stCxn id="67" idx="2"/>
            <a:endCxn id="59" idx="0"/>
          </p:cNvCxnSpPr>
          <p:nvPr/>
        </p:nvCxnSpPr>
        <p:spPr>
          <a:xfrm flipH="1">
            <a:off x="4249580" y="1848423"/>
            <a:ext cx="1965295" cy="8538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7" idx="2"/>
            <a:endCxn id="46" idx="0"/>
          </p:cNvCxnSpPr>
          <p:nvPr/>
        </p:nvCxnSpPr>
        <p:spPr>
          <a:xfrm flipH="1">
            <a:off x="5938393" y="1848423"/>
            <a:ext cx="276482" cy="8538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7" idx="2"/>
            <a:endCxn id="5" idx="0"/>
          </p:cNvCxnSpPr>
          <p:nvPr/>
        </p:nvCxnSpPr>
        <p:spPr>
          <a:xfrm>
            <a:off x="6214875" y="1848423"/>
            <a:ext cx="1651102" cy="8538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766060" y="2062480"/>
            <a:ext cx="692299" cy="1679292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759772" y="1139227"/>
            <a:ext cx="698587" cy="288606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Flowchart: Process 105"/>
          <p:cNvSpPr/>
          <p:nvPr/>
        </p:nvSpPr>
        <p:spPr>
          <a:xfrm rot="2700000">
            <a:off x="7781229" y="3647002"/>
            <a:ext cx="111455" cy="111258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Process 106"/>
          <p:cNvSpPr/>
          <p:nvPr/>
        </p:nvSpPr>
        <p:spPr>
          <a:xfrm rot="2700000">
            <a:off x="5882666" y="3647002"/>
            <a:ext cx="111455" cy="111258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4927654" y="4225771"/>
            <a:ext cx="408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D. Ne</a:t>
            </a:r>
            <a:r>
              <a:rPr lang="sr-Latn-RS" sz="1200" dirty="0" smtClean="0"/>
              <a:t>šić, M.</a:t>
            </a:r>
            <a:r>
              <a:rPr lang="sv-SE" sz="1200" dirty="0" smtClean="0"/>
              <a:t> </a:t>
            </a:r>
            <a:r>
              <a:rPr lang="sr-Latn-RS" sz="1200" dirty="0" smtClean="0"/>
              <a:t>Nyberg</a:t>
            </a:r>
            <a:r>
              <a:rPr lang="sv-SE" sz="1200" dirty="0" smtClean="0"/>
              <a:t>, ”</a:t>
            </a:r>
            <a:r>
              <a:rPr lang="en-US" sz="1200" dirty="0"/>
              <a:t> Multi-view modeling and automated analysis of product </a:t>
            </a:r>
            <a:r>
              <a:rPr lang="en-US" sz="1200" dirty="0" smtClean="0"/>
              <a:t>line variability </a:t>
            </a:r>
            <a:r>
              <a:rPr lang="en-US" sz="1200" dirty="0"/>
              <a:t>in systems engineering</a:t>
            </a:r>
            <a:r>
              <a:rPr lang="sv-SE" sz="1200" dirty="0" smtClean="0"/>
              <a:t>”, SPLC ’16</a:t>
            </a:r>
            <a:endParaRPr lang="en-US" sz="1200" dirty="0"/>
          </a:p>
        </p:txBody>
      </p:sp>
      <p:cxnSp>
        <p:nvCxnSpPr>
          <p:cNvPr id="112" name="Curved Connector 111"/>
          <p:cNvCxnSpPr/>
          <p:nvPr/>
        </p:nvCxnSpPr>
        <p:spPr>
          <a:xfrm rot="16200000" flipV="1">
            <a:off x="6179441" y="3476849"/>
            <a:ext cx="548724" cy="1030399"/>
          </a:xfrm>
          <a:prstGeom prst="curvedConnector2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9" name="Curved Connector 118"/>
          <p:cNvCxnSpPr/>
          <p:nvPr/>
        </p:nvCxnSpPr>
        <p:spPr>
          <a:xfrm rot="5400000" flipH="1" flipV="1">
            <a:off x="7130778" y="3554861"/>
            <a:ext cx="549775" cy="873326"/>
          </a:xfrm>
          <a:prstGeom prst="curvedConnector2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>
          <a:xfrm>
            <a:off x="7137508" y="1474478"/>
            <a:ext cx="1398895" cy="428863"/>
          </a:xfrm>
          <a:prstGeom prst="wedgeRoundRectCallout">
            <a:avLst>
              <a:gd name="adj1" fmla="val -123605"/>
              <a:gd name="adj2" fmla="val 27730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Analysis of the feature model</a:t>
            </a:r>
            <a:endParaRPr lang="en-US" sz="1400" dirty="0"/>
          </a:p>
        </p:txBody>
      </p:sp>
      <p:sp>
        <p:nvSpPr>
          <p:cNvPr id="65" name="Rounded Rectangular Callout 64"/>
          <p:cNvSpPr/>
          <p:nvPr/>
        </p:nvSpPr>
        <p:spPr>
          <a:xfrm>
            <a:off x="7443011" y="2077671"/>
            <a:ext cx="1398895" cy="428863"/>
          </a:xfrm>
          <a:prstGeom prst="wedgeRoundRectCallout">
            <a:avLst>
              <a:gd name="adj1" fmla="val -41166"/>
              <a:gd name="adj2" fmla="val 13092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Analysis of the feature model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05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695">
        <p:fade/>
      </p:transition>
    </mc:Choice>
    <mc:Fallback>
      <p:transition spd="med" advTm="606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" grpId="0" animBg="1"/>
      <p:bldP spid="35" grpId="0"/>
      <p:bldP spid="16" grpId="0"/>
      <p:bldP spid="17" grpId="0" animBg="1"/>
      <p:bldP spid="24" grpId="0" animBg="1"/>
      <p:bldP spid="46" grpId="0" animBg="1"/>
      <p:bldP spid="48" grpId="0"/>
      <p:bldP spid="53" grpId="0"/>
      <p:bldP spid="54" grpId="0" animBg="1"/>
      <p:bldP spid="55" grpId="0" animBg="1"/>
      <p:bldP spid="59" grpId="0" animBg="1"/>
      <p:bldP spid="60" grpId="0"/>
      <p:bldP spid="62" grpId="0"/>
      <p:bldP spid="63" grpId="0" animBg="1"/>
      <p:bldP spid="64" grpId="0" animBg="1"/>
      <p:bldP spid="67" grpId="0" animBg="1"/>
      <p:bldP spid="68" grpId="0"/>
      <p:bldP spid="70" grpId="0"/>
      <p:bldP spid="106" grpId="0" animBg="1"/>
      <p:bldP spid="107" grpId="0" animBg="1"/>
      <p:bldP spid="108" grpId="0"/>
      <p:bldP spid="28" grpId="0" animBg="1"/>
      <p:bldP spid="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32.3|1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|9.3|7.2|11.3|1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|47.5|6.6|1.1|7.3|1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0.3|11.9|22.2|2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4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4|22.6|3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3.4|3.2|4.6|9.6|6.2|5.3|0.7|0.5|0.6|0.4|0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|62.6|15.6|5.5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|23.3|7|5.9|3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19|5.1|10.2|29.1|20.8|25.5|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21.6|16.5|8|1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5.1|17.7|26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all_16x9_F (1).potx" id="{BE624EC1-4F62-4DC8-B9E4-453D120CE72B}" vid="{7DAB5301-49AB-4EA1-857A-E1147B6F727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2019 general_16_9</Template>
  <TotalTime>9680</TotalTime>
  <Words>1507</Words>
  <Application>Microsoft Office PowerPoint</Application>
  <PresentationFormat>On-screen Show (16:9)</PresentationFormat>
  <Paragraphs>419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Systemtypsnitt</vt:lpstr>
      <vt:lpstr>Wingdings</vt:lpstr>
      <vt:lpstr>KTH_PPT-mall</vt:lpstr>
      <vt:lpstr>Modular Safety Cases for Product Lines based on Assume-Guarantee Contracts</vt:lpstr>
      <vt:lpstr>Product lines are everywhere</vt:lpstr>
      <vt:lpstr>Modular Safety Cases</vt:lpstr>
      <vt:lpstr>Modular Safety Cases</vt:lpstr>
      <vt:lpstr>Previous work and contribution</vt:lpstr>
      <vt:lpstr>A model of a product line</vt:lpstr>
      <vt:lpstr>CBS Framework</vt:lpstr>
      <vt:lpstr>Basis for a Product Line Safety Case</vt:lpstr>
      <vt:lpstr>Architecture of a Modular Safety-Case</vt:lpstr>
      <vt:lpstr>Architecture of a Modular Safety-Case</vt:lpstr>
      <vt:lpstr>Contract-based modules</vt:lpstr>
      <vt:lpstr>Contract-based modules</vt:lpstr>
      <vt:lpstr>Contents of a contract-based module</vt:lpstr>
      <vt:lpstr>Comparison to previous approaches</vt:lpstr>
      <vt:lpstr>Discussion</vt:lpstr>
      <vt:lpstr>Conclusion and future work</vt:lpstr>
      <vt:lpstr>Architecture of a Modular Safety-Case</vt:lpstr>
      <vt:lpstr>Types of modules</vt:lpstr>
      <vt:lpstr>Comparison to previous approaches</vt:lpstr>
      <vt:lpstr>Comparison to previous appraoches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Damir Nesic</dc:creator>
  <cp:lastModifiedBy>Damir Nesic</cp:lastModifiedBy>
  <cp:revision>172</cp:revision>
  <cp:lastPrinted>2013-05-27T09:10:21Z</cp:lastPrinted>
  <dcterms:created xsi:type="dcterms:W3CDTF">2019-09-03T08:05:30Z</dcterms:created>
  <dcterms:modified xsi:type="dcterms:W3CDTF">2019-09-10T05:27:30Z</dcterms:modified>
</cp:coreProperties>
</file>